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14630400" cy="82296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556" y="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97280" y="2551176"/>
            <a:ext cx="12435840" cy="17282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0" i="0">
                <a:solidFill>
                  <a:srgbClr val="3C383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1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00" b="0" i="0">
                <a:solidFill>
                  <a:srgbClr val="3C383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1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731520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1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46787" y="682810"/>
            <a:ext cx="2634551" cy="263455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2483" y="401637"/>
            <a:ext cx="7701003" cy="1334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51098" y="3997858"/>
            <a:ext cx="7331075" cy="20681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00" b="0" i="0">
                <a:solidFill>
                  <a:srgbClr val="3C383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1/19/2026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533888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sadiajavedd/students-academic-performance-datase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82094" y="2780893"/>
            <a:ext cx="345312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Arial"/>
                <a:cs typeface="Arial"/>
              </a:rPr>
              <a:t>Burkina</a:t>
            </a:r>
            <a:r>
              <a:rPr sz="1800" b="1" spc="-5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Institute</a:t>
            </a:r>
            <a:r>
              <a:rPr sz="1800" b="1" spc="-40" dirty="0">
                <a:latin typeface="Arial"/>
                <a:cs typeface="Arial"/>
              </a:rPr>
              <a:t> </a:t>
            </a:r>
            <a:r>
              <a:rPr sz="1800" b="1" dirty="0">
                <a:latin typeface="Arial"/>
                <a:cs typeface="Arial"/>
              </a:rPr>
              <a:t>of</a:t>
            </a:r>
            <a:r>
              <a:rPr sz="1800" b="1" spc="-35" dirty="0">
                <a:latin typeface="Arial"/>
                <a:cs typeface="Arial"/>
              </a:rPr>
              <a:t> </a:t>
            </a:r>
            <a:r>
              <a:rPr sz="1800" b="1" spc="-10" dirty="0">
                <a:latin typeface="Arial"/>
                <a:cs typeface="Arial"/>
              </a:rPr>
              <a:t>Technology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67567" y="5105806"/>
            <a:ext cx="21463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u="sng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Members</a:t>
            </a:r>
            <a:r>
              <a:rPr sz="1800" b="1" u="sng" spc="-2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1800" b="1" u="sng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of</a:t>
            </a:r>
            <a:r>
              <a:rPr sz="1800" b="1" u="sng" spc="-2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1800" b="1" u="sng" spc="-1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group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67567" y="5591090"/>
            <a:ext cx="2743200" cy="1671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1800" dirty="0">
                <a:latin typeface="Arial"/>
                <a:cs typeface="Arial"/>
              </a:rPr>
              <a:t>THIOMBIANO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Abdoul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20" dirty="0">
                <a:latin typeface="Arial"/>
                <a:cs typeface="Arial"/>
              </a:rPr>
              <a:t>Aziz </a:t>
            </a:r>
            <a:r>
              <a:rPr sz="1800" dirty="0">
                <a:latin typeface="Arial"/>
                <a:cs typeface="Arial"/>
              </a:rPr>
              <a:t>THIOMBIANO</a:t>
            </a:r>
            <a:r>
              <a:rPr sz="1800" spc="-30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Jeannine </a:t>
            </a:r>
            <a:r>
              <a:rPr sz="1800" dirty="0">
                <a:latin typeface="Arial"/>
                <a:cs typeface="Arial"/>
              </a:rPr>
              <a:t>DIALLO</a:t>
            </a:r>
            <a:r>
              <a:rPr sz="1800" spc="-15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Djénéba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80"/>
              </a:spcBef>
            </a:pPr>
            <a:r>
              <a:rPr sz="1800" dirty="0">
                <a:latin typeface="Arial"/>
                <a:cs typeface="Arial"/>
              </a:rPr>
              <a:t>ZONGO</a:t>
            </a:r>
            <a:r>
              <a:rPr sz="1800" spc="-20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Yacouba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287000" y="5618968"/>
            <a:ext cx="2438400" cy="12516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095"/>
              </a:lnSpc>
              <a:spcBef>
                <a:spcPts val="100"/>
              </a:spcBef>
            </a:pPr>
            <a:r>
              <a:rPr sz="1800" b="1" u="sng" spc="-1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Teachers</a:t>
            </a:r>
            <a:endParaRPr lang="fr-FR" sz="1800" b="1" u="sng" spc="-10" dirty="0">
              <a:uFill>
                <a:solidFill>
                  <a:srgbClr val="000000"/>
                </a:solidFill>
              </a:uFill>
              <a:latin typeface="Arial"/>
              <a:cs typeface="Arial"/>
            </a:endParaRPr>
          </a:p>
          <a:p>
            <a:pPr marL="12700">
              <a:lnSpc>
                <a:spcPts val="2095"/>
              </a:lnSpc>
              <a:spcBef>
                <a:spcPts val="100"/>
              </a:spcBef>
            </a:pPr>
            <a:endParaRPr sz="1800" dirty="0">
              <a:latin typeface="Arial"/>
              <a:cs typeface="Arial"/>
            </a:endParaRPr>
          </a:p>
          <a:p>
            <a:pPr marL="76200">
              <a:lnSpc>
                <a:spcPts val="2095"/>
              </a:lnSpc>
            </a:pPr>
            <a:r>
              <a:rPr sz="1800" dirty="0">
                <a:latin typeface="Arial"/>
                <a:cs typeface="Arial"/>
              </a:rPr>
              <a:t>Miss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Otema</a:t>
            </a:r>
            <a:r>
              <a:rPr sz="1800" spc="-25" dirty="0">
                <a:latin typeface="Arial"/>
                <a:cs typeface="Arial"/>
              </a:rPr>
              <a:t> </a:t>
            </a:r>
            <a:r>
              <a:rPr sz="1800" spc="-10" dirty="0">
                <a:latin typeface="Arial"/>
                <a:cs typeface="Arial"/>
              </a:rPr>
              <a:t>YIRENKYI</a:t>
            </a:r>
            <a:endParaRPr sz="1800" dirty="0">
              <a:latin typeface="Arial"/>
              <a:cs typeface="Arial"/>
            </a:endParaRPr>
          </a:p>
          <a:p>
            <a:pPr marL="76200">
              <a:lnSpc>
                <a:spcPct val="100000"/>
              </a:lnSpc>
              <a:spcBef>
                <a:spcPts val="1080"/>
              </a:spcBef>
            </a:pPr>
            <a:r>
              <a:rPr sz="1800" dirty="0">
                <a:latin typeface="Arial"/>
                <a:cs typeface="Arial"/>
              </a:rPr>
              <a:t>Miss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Kweyakie</a:t>
            </a:r>
            <a:r>
              <a:rPr sz="1800" spc="-35" dirty="0">
                <a:latin typeface="Arial"/>
                <a:cs typeface="Arial"/>
              </a:rPr>
              <a:t> </a:t>
            </a:r>
            <a:r>
              <a:rPr sz="1800" spc="-20" dirty="0">
                <a:latin typeface="Arial"/>
                <a:cs typeface="Arial"/>
              </a:rPr>
              <a:t>BLEBO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664553" y="3886009"/>
            <a:ext cx="1778000" cy="681990"/>
          </a:xfrm>
          <a:custGeom>
            <a:avLst/>
            <a:gdLst/>
            <a:ahLst/>
            <a:cxnLst/>
            <a:rect l="l" t="t" r="r" b="b"/>
            <a:pathLst>
              <a:path w="1778000" h="681989">
                <a:moveTo>
                  <a:pt x="0" y="0"/>
                </a:moveTo>
                <a:lnTo>
                  <a:pt x="1777415" y="0"/>
                </a:lnTo>
                <a:lnTo>
                  <a:pt x="1777415" y="681405"/>
                </a:lnTo>
                <a:lnTo>
                  <a:pt x="0" y="681405"/>
                </a:lnTo>
                <a:lnTo>
                  <a:pt x="0" y="0"/>
                </a:lnTo>
                <a:close/>
              </a:path>
            </a:pathLst>
          </a:custGeom>
          <a:ln w="126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963003" y="4077144"/>
            <a:ext cx="11811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u="sng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GROUP</a:t>
            </a:r>
            <a:r>
              <a:rPr sz="1800" b="1" u="sng" spc="-2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11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21298" y="524996"/>
            <a:ext cx="5227955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31875" algn="l"/>
                <a:tab pos="3014980" algn="l"/>
              </a:tabLst>
            </a:pPr>
            <a:r>
              <a:rPr sz="3800" spc="-25" dirty="0"/>
              <a:t>Key</a:t>
            </a:r>
            <a:r>
              <a:rPr sz="3800" dirty="0"/>
              <a:t>	</a:t>
            </a:r>
            <a:r>
              <a:rPr sz="3800" spc="-10" dirty="0"/>
              <a:t>Insights</a:t>
            </a:r>
            <a:r>
              <a:rPr sz="3800" dirty="0"/>
              <a:t>	</a:t>
            </a:r>
            <a:r>
              <a:rPr sz="3800" spc="-10" dirty="0"/>
              <a:t>Summary</a:t>
            </a:r>
            <a:endParaRPr sz="3800"/>
          </a:p>
        </p:txBody>
      </p:sp>
      <p:grpSp>
        <p:nvGrpSpPr>
          <p:cNvPr id="4" name="object 4"/>
          <p:cNvGrpSpPr/>
          <p:nvPr/>
        </p:nvGrpSpPr>
        <p:grpSpPr>
          <a:xfrm>
            <a:off x="6233998" y="1694980"/>
            <a:ext cx="641350" cy="1319530"/>
            <a:chOff x="6233998" y="1694980"/>
            <a:chExt cx="641350" cy="1319530"/>
          </a:xfrm>
        </p:grpSpPr>
        <p:sp>
          <p:nvSpPr>
            <p:cNvPr id="5" name="object 5"/>
            <p:cNvSpPr/>
            <p:nvPr/>
          </p:nvSpPr>
          <p:spPr>
            <a:xfrm>
              <a:off x="6233998" y="1694979"/>
              <a:ext cx="641350" cy="1319530"/>
            </a:xfrm>
            <a:custGeom>
              <a:avLst/>
              <a:gdLst/>
              <a:ahLst/>
              <a:cxnLst/>
              <a:rect l="l" t="t" r="r" b="b"/>
              <a:pathLst>
                <a:path w="641350" h="1319530">
                  <a:moveTo>
                    <a:pt x="640791" y="320395"/>
                  </a:moveTo>
                  <a:lnTo>
                    <a:pt x="637286" y="273316"/>
                  </a:lnTo>
                  <a:lnTo>
                    <a:pt x="627126" y="228295"/>
                  </a:lnTo>
                  <a:lnTo>
                    <a:pt x="610819" y="185839"/>
                  </a:lnTo>
                  <a:lnTo>
                    <a:pt x="588873" y="146469"/>
                  </a:lnTo>
                  <a:lnTo>
                    <a:pt x="561797" y="110680"/>
                  </a:lnTo>
                  <a:lnTo>
                    <a:pt x="530110" y="78994"/>
                  </a:lnTo>
                  <a:lnTo>
                    <a:pt x="494322" y="51917"/>
                  </a:lnTo>
                  <a:lnTo>
                    <a:pt x="454952" y="29972"/>
                  </a:lnTo>
                  <a:lnTo>
                    <a:pt x="412496" y="13665"/>
                  </a:lnTo>
                  <a:lnTo>
                    <a:pt x="367474" y="3505"/>
                  </a:lnTo>
                  <a:lnTo>
                    <a:pt x="320395" y="0"/>
                  </a:lnTo>
                  <a:lnTo>
                    <a:pt x="273316" y="3505"/>
                  </a:lnTo>
                  <a:lnTo>
                    <a:pt x="228282" y="13665"/>
                  </a:lnTo>
                  <a:lnTo>
                    <a:pt x="185826" y="29972"/>
                  </a:lnTo>
                  <a:lnTo>
                    <a:pt x="146456" y="51917"/>
                  </a:lnTo>
                  <a:lnTo>
                    <a:pt x="110667" y="78994"/>
                  </a:lnTo>
                  <a:lnTo>
                    <a:pt x="78981" y="110680"/>
                  </a:lnTo>
                  <a:lnTo>
                    <a:pt x="51904" y="146469"/>
                  </a:lnTo>
                  <a:lnTo>
                    <a:pt x="29959" y="185839"/>
                  </a:lnTo>
                  <a:lnTo>
                    <a:pt x="13652" y="228295"/>
                  </a:lnTo>
                  <a:lnTo>
                    <a:pt x="3492" y="273316"/>
                  </a:lnTo>
                  <a:lnTo>
                    <a:pt x="0" y="320395"/>
                  </a:lnTo>
                  <a:lnTo>
                    <a:pt x="3492" y="367487"/>
                  </a:lnTo>
                  <a:lnTo>
                    <a:pt x="13652" y="412508"/>
                  </a:lnTo>
                  <a:lnTo>
                    <a:pt x="29959" y="454964"/>
                  </a:lnTo>
                  <a:lnTo>
                    <a:pt x="51904" y="494334"/>
                  </a:lnTo>
                  <a:lnTo>
                    <a:pt x="78981" y="530123"/>
                  </a:lnTo>
                  <a:lnTo>
                    <a:pt x="110667" y="561809"/>
                  </a:lnTo>
                  <a:lnTo>
                    <a:pt x="146456" y="588886"/>
                  </a:lnTo>
                  <a:lnTo>
                    <a:pt x="185826" y="610831"/>
                  </a:lnTo>
                  <a:lnTo>
                    <a:pt x="213588" y="621499"/>
                  </a:lnTo>
                  <a:lnTo>
                    <a:pt x="213588" y="1287157"/>
                  </a:lnTo>
                  <a:lnTo>
                    <a:pt x="216115" y="1299591"/>
                  </a:lnTo>
                  <a:lnTo>
                    <a:pt x="223012" y="1309776"/>
                  </a:lnTo>
                  <a:lnTo>
                    <a:pt x="233197" y="1316672"/>
                  </a:lnTo>
                  <a:lnTo>
                    <a:pt x="245618" y="1319199"/>
                  </a:lnTo>
                  <a:lnTo>
                    <a:pt x="395135" y="1319199"/>
                  </a:lnTo>
                  <a:lnTo>
                    <a:pt x="407555" y="1316672"/>
                  </a:lnTo>
                  <a:lnTo>
                    <a:pt x="417753" y="1309776"/>
                  </a:lnTo>
                  <a:lnTo>
                    <a:pt x="424649" y="1299591"/>
                  </a:lnTo>
                  <a:lnTo>
                    <a:pt x="427177" y="1287157"/>
                  </a:lnTo>
                  <a:lnTo>
                    <a:pt x="427177" y="621499"/>
                  </a:lnTo>
                  <a:lnTo>
                    <a:pt x="454952" y="610831"/>
                  </a:lnTo>
                  <a:lnTo>
                    <a:pt x="494322" y="588886"/>
                  </a:lnTo>
                  <a:lnTo>
                    <a:pt x="530110" y="561809"/>
                  </a:lnTo>
                  <a:lnTo>
                    <a:pt x="561797" y="530123"/>
                  </a:lnTo>
                  <a:lnTo>
                    <a:pt x="588873" y="494334"/>
                  </a:lnTo>
                  <a:lnTo>
                    <a:pt x="610819" y="454964"/>
                  </a:lnTo>
                  <a:lnTo>
                    <a:pt x="627126" y="412508"/>
                  </a:lnTo>
                  <a:lnTo>
                    <a:pt x="637286" y="367487"/>
                  </a:lnTo>
                  <a:lnTo>
                    <a:pt x="640791" y="320395"/>
                  </a:lnTo>
                  <a:close/>
                </a:path>
              </a:pathLst>
            </a:custGeom>
            <a:solidFill>
              <a:srgbClr val="F1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394132" y="1855114"/>
              <a:ext cx="320396" cy="320395"/>
            </a:xfrm>
            <a:prstGeom prst="rect">
              <a:avLst/>
            </a:prstGeom>
          </p:spPr>
        </p:pic>
      </p:grpSp>
      <p:grpSp>
        <p:nvGrpSpPr>
          <p:cNvPr id="7" name="object 7"/>
          <p:cNvGrpSpPr/>
          <p:nvPr/>
        </p:nvGrpSpPr>
        <p:grpSpPr>
          <a:xfrm>
            <a:off x="6554393" y="3408045"/>
            <a:ext cx="641350" cy="1319530"/>
            <a:chOff x="6554393" y="3408045"/>
            <a:chExt cx="641350" cy="1319530"/>
          </a:xfrm>
        </p:grpSpPr>
        <p:sp>
          <p:nvSpPr>
            <p:cNvPr id="8" name="object 8"/>
            <p:cNvSpPr/>
            <p:nvPr/>
          </p:nvSpPr>
          <p:spPr>
            <a:xfrm>
              <a:off x="6554394" y="3408044"/>
              <a:ext cx="641350" cy="1319530"/>
            </a:xfrm>
            <a:custGeom>
              <a:avLst/>
              <a:gdLst/>
              <a:ahLst/>
              <a:cxnLst/>
              <a:rect l="l" t="t" r="r" b="b"/>
              <a:pathLst>
                <a:path w="641350" h="1319529">
                  <a:moveTo>
                    <a:pt x="640791" y="320395"/>
                  </a:moveTo>
                  <a:lnTo>
                    <a:pt x="637286" y="273316"/>
                  </a:lnTo>
                  <a:lnTo>
                    <a:pt x="627126" y="228295"/>
                  </a:lnTo>
                  <a:lnTo>
                    <a:pt x="610819" y="185839"/>
                  </a:lnTo>
                  <a:lnTo>
                    <a:pt x="588873" y="146469"/>
                  </a:lnTo>
                  <a:lnTo>
                    <a:pt x="561797" y="110680"/>
                  </a:lnTo>
                  <a:lnTo>
                    <a:pt x="530110" y="78994"/>
                  </a:lnTo>
                  <a:lnTo>
                    <a:pt x="494322" y="51917"/>
                  </a:lnTo>
                  <a:lnTo>
                    <a:pt x="454952" y="29972"/>
                  </a:lnTo>
                  <a:lnTo>
                    <a:pt x="412496" y="13665"/>
                  </a:lnTo>
                  <a:lnTo>
                    <a:pt x="367474" y="3505"/>
                  </a:lnTo>
                  <a:lnTo>
                    <a:pt x="320395" y="0"/>
                  </a:lnTo>
                  <a:lnTo>
                    <a:pt x="273316" y="3505"/>
                  </a:lnTo>
                  <a:lnTo>
                    <a:pt x="228282" y="13665"/>
                  </a:lnTo>
                  <a:lnTo>
                    <a:pt x="185826" y="29972"/>
                  </a:lnTo>
                  <a:lnTo>
                    <a:pt x="146456" y="51917"/>
                  </a:lnTo>
                  <a:lnTo>
                    <a:pt x="110667" y="78994"/>
                  </a:lnTo>
                  <a:lnTo>
                    <a:pt x="78981" y="110680"/>
                  </a:lnTo>
                  <a:lnTo>
                    <a:pt x="51904" y="146469"/>
                  </a:lnTo>
                  <a:lnTo>
                    <a:pt x="29959" y="185839"/>
                  </a:lnTo>
                  <a:lnTo>
                    <a:pt x="13652" y="228295"/>
                  </a:lnTo>
                  <a:lnTo>
                    <a:pt x="3492" y="273316"/>
                  </a:lnTo>
                  <a:lnTo>
                    <a:pt x="0" y="320395"/>
                  </a:lnTo>
                  <a:lnTo>
                    <a:pt x="3492" y="367487"/>
                  </a:lnTo>
                  <a:lnTo>
                    <a:pt x="13652" y="412508"/>
                  </a:lnTo>
                  <a:lnTo>
                    <a:pt x="29959" y="454964"/>
                  </a:lnTo>
                  <a:lnTo>
                    <a:pt x="51904" y="494334"/>
                  </a:lnTo>
                  <a:lnTo>
                    <a:pt x="78981" y="530123"/>
                  </a:lnTo>
                  <a:lnTo>
                    <a:pt x="110667" y="561809"/>
                  </a:lnTo>
                  <a:lnTo>
                    <a:pt x="146456" y="588886"/>
                  </a:lnTo>
                  <a:lnTo>
                    <a:pt x="185826" y="610831"/>
                  </a:lnTo>
                  <a:lnTo>
                    <a:pt x="213601" y="621499"/>
                  </a:lnTo>
                  <a:lnTo>
                    <a:pt x="213601" y="1287170"/>
                  </a:lnTo>
                  <a:lnTo>
                    <a:pt x="216128" y="1299603"/>
                  </a:lnTo>
                  <a:lnTo>
                    <a:pt x="223024" y="1309789"/>
                  </a:lnTo>
                  <a:lnTo>
                    <a:pt x="233210" y="1316685"/>
                  </a:lnTo>
                  <a:lnTo>
                    <a:pt x="245630" y="1319212"/>
                  </a:lnTo>
                  <a:lnTo>
                    <a:pt x="395147" y="1319212"/>
                  </a:lnTo>
                  <a:lnTo>
                    <a:pt x="407568" y="1316685"/>
                  </a:lnTo>
                  <a:lnTo>
                    <a:pt x="417766" y="1309789"/>
                  </a:lnTo>
                  <a:lnTo>
                    <a:pt x="424662" y="1299603"/>
                  </a:lnTo>
                  <a:lnTo>
                    <a:pt x="427189" y="1287170"/>
                  </a:lnTo>
                  <a:lnTo>
                    <a:pt x="427189" y="621499"/>
                  </a:lnTo>
                  <a:lnTo>
                    <a:pt x="454952" y="610831"/>
                  </a:lnTo>
                  <a:lnTo>
                    <a:pt x="494322" y="588886"/>
                  </a:lnTo>
                  <a:lnTo>
                    <a:pt x="530110" y="561809"/>
                  </a:lnTo>
                  <a:lnTo>
                    <a:pt x="561797" y="530123"/>
                  </a:lnTo>
                  <a:lnTo>
                    <a:pt x="588873" y="494334"/>
                  </a:lnTo>
                  <a:lnTo>
                    <a:pt x="610819" y="454964"/>
                  </a:lnTo>
                  <a:lnTo>
                    <a:pt x="627126" y="412508"/>
                  </a:lnTo>
                  <a:lnTo>
                    <a:pt x="637286" y="367487"/>
                  </a:lnTo>
                  <a:lnTo>
                    <a:pt x="640791" y="320395"/>
                  </a:lnTo>
                  <a:close/>
                </a:path>
              </a:pathLst>
            </a:custGeom>
            <a:solidFill>
              <a:srgbClr val="F1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714528" y="3568179"/>
              <a:ext cx="320396" cy="320395"/>
            </a:xfrm>
            <a:prstGeom prst="rect">
              <a:avLst/>
            </a:prstGeom>
          </p:spPr>
        </p:pic>
      </p:grpSp>
      <p:grpSp>
        <p:nvGrpSpPr>
          <p:cNvPr id="10" name="object 10"/>
          <p:cNvGrpSpPr/>
          <p:nvPr/>
        </p:nvGrpSpPr>
        <p:grpSpPr>
          <a:xfrm>
            <a:off x="6874789" y="5121109"/>
            <a:ext cx="641350" cy="1319530"/>
            <a:chOff x="6874789" y="5121109"/>
            <a:chExt cx="641350" cy="1319530"/>
          </a:xfrm>
        </p:grpSpPr>
        <p:sp>
          <p:nvSpPr>
            <p:cNvPr id="11" name="object 11"/>
            <p:cNvSpPr/>
            <p:nvPr/>
          </p:nvSpPr>
          <p:spPr>
            <a:xfrm>
              <a:off x="6874789" y="5121109"/>
              <a:ext cx="641350" cy="1319530"/>
            </a:xfrm>
            <a:custGeom>
              <a:avLst/>
              <a:gdLst/>
              <a:ahLst/>
              <a:cxnLst/>
              <a:rect l="l" t="t" r="r" b="b"/>
              <a:pathLst>
                <a:path w="641350" h="1319529">
                  <a:moveTo>
                    <a:pt x="640791" y="320395"/>
                  </a:moveTo>
                  <a:lnTo>
                    <a:pt x="637286" y="273316"/>
                  </a:lnTo>
                  <a:lnTo>
                    <a:pt x="627126" y="228295"/>
                  </a:lnTo>
                  <a:lnTo>
                    <a:pt x="610819" y="185839"/>
                  </a:lnTo>
                  <a:lnTo>
                    <a:pt x="588873" y="146469"/>
                  </a:lnTo>
                  <a:lnTo>
                    <a:pt x="561797" y="110680"/>
                  </a:lnTo>
                  <a:lnTo>
                    <a:pt x="530110" y="78994"/>
                  </a:lnTo>
                  <a:lnTo>
                    <a:pt x="494322" y="51917"/>
                  </a:lnTo>
                  <a:lnTo>
                    <a:pt x="454952" y="29972"/>
                  </a:lnTo>
                  <a:lnTo>
                    <a:pt x="412496" y="13665"/>
                  </a:lnTo>
                  <a:lnTo>
                    <a:pt x="367474" y="3505"/>
                  </a:lnTo>
                  <a:lnTo>
                    <a:pt x="320395" y="0"/>
                  </a:lnTo>
                  <a:lnTo>
                    <a:pt x="273316" y="3505"/>
                  </a:lnTo>
                  <a:lnTo>
                    <a:pt x="228282" y="13665"/>
                  </a:lnTo>
                  <a:lnTo>
                    <a:pt x="185826" y="29972"/>
                  </a:lnTo>
                  <a:lnTo>
                    <a:pt x="146456" y="51917"/>
                  </a:lnTo>
                  <a:lnTo>
                    <a:pt x="110667" y="78994"/>
                  </a:lnTo>
                  <a:lnTo>
                    <a:pt x="78981" y="110680"/>
                  </a:lnTo>
                  <a:lnTo>
                    <a:pt x="51904" y="146469"/>
                  </a:lnTo>
                  <a:lnTo>
                    <a:pt x="29959" y="185839"/>
                  </a:lnTo>
                  <a:lnTo>
                    <a:pt x="13652" y="228295"/>
                  </a:lnTo>
                  <a:lnTo>
                    <a:pt x="3492" y="273316"/>
                  </a:lnTo>
                  <a:lnTo>
                    <a:pt x="0" y="320395"/>
                  </a:lnTo>
                  <a:lnTo>
                    <a:pt x="3492" y="367487"/>
                  </a:lnTo>
                  <a:lnTo>
                    <a:pt x="13652" y="412508"/>
                  </a:lnTo>
                  <a:lnTo>
                    <a:pt x="29959" y="454964"/>
                  </a:lnTo>
                  <a:lnTo>
                    <a:pt x="51904" y="494334"/>
                  </a:lnTo>
                  <a:lnTo>
                    <a:pt x="78981" y="530123"/>
                  </a:lnTo>
                  <a:lnTo>
                    <a:pt x="110667" y="561809"/>
                  </a:lnTo>
                  <a:lnTo>
                    <a:pt x="146456" y="588886"/>
                  </a:lnTo>
                  <a:lnTo>
                    <a:pt x="185826" y="610831"/>
                  </a:lnTo>
                  <a:lnTo>
                    <a:pt x="213601" y="621499"/>
                  </a:lnTo>
                  <a:lnTo>
                    <a:pt x="213601" y="1287170"/>
                  </a:lnTo>
                  <a:lnTo>
                    <a:pt x="216128" y="1299603"/>
                  </a:lnTo>
                  <a:lnTo>
                    <a:pt x="223024" y="1309789"/>
                  </a:lnTo>
                  <a:lnTo>
                    <a:pt x="233210" y="1316685"/>
                  </a:lnTo>
                  <a:lnTo>
                    <a:pt x="245630" y="1319212"/>
                  </a:lnTo>
                  <a:lnTo>
                    <a:pt x="395147" y="1319212"/>
                  </a:lnTo>
                  <a:lnTo>
                    <a:pt x="407568" y="1316685"/>
                  </a:lnTo>
                  <a:lnTo>
                    <a:pt x="417766" y="1309789"/>
                  </a:lnTo>
                  <a:lnTo>
                    <a:pt x="424662" y="1299603"/>
                  </a:lnTo>
                  <a:lnTo>
                    <a:pt x="427189" y="1287170"/>
                  </a:lnTo>
                  <a:lnTo>
                    <a:pt x="427189" y="621499"/>
                  </a:lnTo>
                  <a:lnTo>
                    <a:pt x="454952" y="610831"/>
                  </a:lnTo>
                  <a:lnTo>
                    <a:pt x="494322" y="588886"/>
                  </a:lnTo>
                  <a:lnTo>
                    <a:pt x="530110" y="561809"/>
                  </a:lnTo>
                  <a:lnTo>
                    <a:pt x="561797" y="530123"/>
                  </a:lnTo>
                  <a:lnTo>
                    <a:pt x="588873" y="494334"/>
                  </a:lnTo>
                  <a:lnTo>
                    <a:pt x="610819" y="454964"/>
                  </a:lnTo>
                  <a:lnTo>
                    <a:pt x="627126" y="412508"/>
                  </a:lnTo>
                  <a:lnTo>
                    <a:pt x="637286" y="367487"/>
                  </a:lnTo>
                  <a:lnTo>
                    <a:pt x="640791" y="320395"/>
                  </a:lnTo>
                  <a:close/>
                </a:path>
              </a:pathLst>
            </a:custGeom>
            <a:solidFill>
              <a:srgbClr val="F1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034923" y="5281256"/>
              <a:ext cx="320396" cy="320395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6755295" y="1719516"/>
            <a:ext cx="7593330" cy="59124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2740">
              <a:lnSpc>
                <a:spcPct val="100000"/>
              </a:lnSpc>
              <a:spcBef>
                <a:spcPts val="100"/>
              </a:spcBef>
            </a:pPr>
            <a:r>
              <a:rPr sz="1900" b="1" dirty="0">
                <a:solidFill>
                  <a:srgbClr val="3C3838"/>
                </a:solidFill>
                <a:latin typeface="Arial"/>
                <a:cs typeface="Arial"/>
              </a:rPr>
              <a:t>Test</a:t>
            </a:r>
            <a:r>
              <a:rPr sz="1900" b="1" spc="-6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900" b="1" dirty="0">
                <a:solidFill>
                  <a:srgbClr val="3C3838"/>
                </a:solidFill>
                <a:latin typeface="Arial"/>
                <a:cs typeface="Arial"/>
              </a:rPr>
              <a:t>Preparation</a:t>
            </a:r>
            <a:r>
              <a:rPr sz="1900" b="1" spc="-6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900" b="1" dirty="0">
                <a:solidFill>
                  <a:srgbClr val="3C3838"/>
                </a:solidFill>
                <a:latin typeface="Arial"/>
                <a:cs typeface="Arial"/>
              </a:rPr>
              <a:t>is</a:t>
            </a:r>
            <a:r>
              <a:rPr sz="1900" b="1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900" b="1" spc="-25" dirty="0">
                <a:solidFill>
                  <a:srgbClr val="3C3838"/>
                </a:solidFill>
                <a:latin typeface="Arial"/>
                <a:cs typeface="Arial"/>
              </a:rPr>
              <a:t>Key</a:t>
            </a:r>
            <a:endParaRPr sz="1900">
              <a:latin typeface="Arial"/>
              <a:cs typeface="Arial"/>
            </a:endParaRPr>
          </a:p>
          <a:p>
            <a:pPr marL="332740" marR="501015">
              <a:lnSpc>
                <a:spcPct val="126299"/>
              </a:lnSpc>
              <a:spcBef>
                <a:spcPts val="1050"/>
              </a:spcBef>
            </a:pP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Structured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test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preparation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courses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emerge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as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the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most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significant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driver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of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enhanced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academic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 performance.</a:t>
            </a:r>
            <a:endParaRPr sz="16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6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360"/>
              </a:spcBef>
            </a:pPr>
            <a:endParaRPr sz="1650">
              <a:latin typeface="Arial"/>
              <a:cs typeface="Arial"/>
            </a:endParaRPr>
          </a:p>
          <a:p>
            <a:pPr marL="653415">
              <a:lnSpc>
                <a:spcPct val="100000"/>
              </a:lnSpc>
            </a:pPr>
            <a:r>
              <a:rPr sz="1900" b="1" spc="-10" dirty="0">
                <a:solidFill>
                  <a:srgbClr val="3C3838"/>
                </a:solidFill>
                <a:latin typeface="Arial"/>
                <a:cs typeface="Arial"/>
              </a:rPr>
              <a:t>Socio-</a:t>
            </a:r>
            <a:r>
              <a:rPr sz="1900" b="1" dirty="0">
                <a:solidFill>
                  <a:srgbClr val="3C3838"/>
                </a:solidFill>
                <a:latin typeface="Arial"/>
                <a:cs typeface="Arial"/>
              </a:rPr>
              <a:t>Economic</a:t>
            </a:r>
            <a:r>
              <a:rPr sz="1900" b="1" spc="-6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900" b="1" spc="-10" dirty="0">
                <a:solidFill>
                  <a:srgbClr val="3C3838"/>
                </a:solidFill>
                <a:latin typeface="Arial"/>
                <a:cs typeface="Arial"/>
              </a:rPr>
              <a:t>Influence</a:t>
            </a:r>
            <a:endParaRPr sz="1900">
              <a:latin typeface="Arial"/>
              <a:cs typeface="Arial"/>
            </a:endParaRPr>
          </a:p>
          <a:p>
            <a:pPr marL="653415" marR="947419">
              <a:lnSpc>
                <a:spcPct val="126299"/>
              </a:lnSpc>
              <a:spcBef>
                <a:spcPts val="1055"/>
              </a:spcBef>
            </a:pP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Family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background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and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access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to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resources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substantially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 impact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student</a:t>
            </a:r>
            <a:r>
              <a:rPr sz="1650" spc="-4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results,</a:t>
            </a:r>
            <a:r>
              <a:rPr sz="1650" spc="-4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highlighting</a:t>
            </a:r>
            <a:r>
              <a:rPr sz="1650" spc="-4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disparities.</a:t>
            </a:r>
            <a:endParaRPr sz="16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6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360"/>
              </a:spcBef>
            </a:pPr>
            <a:endParaRPr sz="1650">
              <a:latin typeface="Arial"/>
              <a:cs typeface="Arial"/>
            </a:endParaRPr>
          </a:p>
          <a:p>
            <a:pPr marL="973455">
              <a:lnSpc>
                <a:spcPct val="100000"/>
              </a:lnSpc>
            </a:pPr>
            <a:r>
              <a:rPr sz="1900" b="1" dirty="0">
                <a:solidFill>
                  <a:srgbClr val="3C3838"/>
                </a:solidFill>
                <a:latin typeface="Arial"/>
                <a:cs typeface="Arial"/>
              </a:rPr>
              <a:t>Gender</a:t>
            </a:r>
            <a:r>
              <a:rPr sz="1900" b="1" spc="-8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900" b="1" dirty="0">
                <a:solidFill>
                  <a:srgbClr val="3C3838"/>
                </a:solidFill>
                <a:latin typeface="Arial"/>
                <a:cs typeface="Arial"/>
              </a:rPr>
              <a:t>Differences</a:t>
            </a:r>
            <a:r>
              <a:rPr sz="1900" b="1" spc="-7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900" b="1" dirty="0">
                <a:solidFill>
                  <a:srgbClr val="3C3838"/>
                </a:solidFill>
                <a:latin typeface="Arial"/>
                <a:cs typeface="Arial"/>
              </a:rPr>
              <a:t>are</a:t>
            </a:r>
            <a:r>
              <a:rPr sz="1900" b="1" spc="-7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900" b="1" spc="-10" dirty="0">
                <a:solidFill>
                  <a:srgbClr val="3C3838"/>
                </a:solidFill>
                <a:latin typeface="Arial"/>
                <a:cs typeface="Arial"/>
              </a:rPr>
              <a:t>Secondary</a:t>
            </a:r>
            <a:endParaRPr sz="1900">
              <a:latin typeface="Arial"/>
              <a:cs typeface="Arial"/>
            </a:endParaRPr>
          </a:p>
          <a:p>
            <a:pPr marL="973455" marR="545465">
              <a:lnSpc>
                <a:spcPct val="126299"/>
              </a:lnSpc>
              <a:spcBef>
                <a:spcPts val="1050"/>
              </a:spcBef>
            </a:pP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While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present,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gender-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based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performance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differences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are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not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the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dominant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factor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affecting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overall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academic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success.</a:t>
            </a:r>
            <a:endParaRPr sz="16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645"/>
              </a:spcBef>
            </a:pPr>
            <a:endParaRPr sz="1650">
              <a:latin typeface="Arial"/>
              <a:cs typeface="Arial"/>
            </a:endParaRPr>
          </a:p>
          <a:p>
            <a:pPr marL="12700" marR="5080" algn="just">
              <a:lnSpc>
                <a:spcPct val="126299"/>
              </a:lnSpc>
              <a:spcBef>
                <a:spcPts val="5"/>
              </a:spcBef>
            </a:pP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These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data-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driven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insights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offer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valuable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guidance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for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creating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more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effective</a:t>
            </a:r>
            <a:r>
              <a:rPr sz="16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and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equitable</a:t>
            </a:r>
            <a:r>
              <a:rPr sz="165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educational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policies.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Understanding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these</a:t>
            </a:r>
            <a:r>
              <a:rPr sz="165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core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drivers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allows</a:t>
            </a:r>
            <a:r>
              <a:rPr sz="16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educators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and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policymakers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to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allocate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resources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where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they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can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have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the</a:t>
            </a:r>
            <a:r>
              <a:rPr sz="16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50" dirty="0">
                <a:solidFill>
                  <a:srgbClr val="3C3838"/>
                </a:solidFill>
                <a:latin typeface="Arial"/>
                <a:cs typeface="Arial"/>
              </a:rPr>
              <a:t>greatest</a:t>
            </a:r>
            <a:r>
              <a:rPr sz="1650" spc="-10" dirty="0">
                <a:solidFill>
                  <a:srgbClr val="3C3838"/>
                </a:solidFill>
                <a:latin typeface="Arial"/>
                <a:cs typeface="Arial"/>
              </a:rPr>
              <a:t> impact.</a:t>
            </a:r>
            <a:endParaRPr sz="1650">
              <a:latin typeface="Arial"/>
              <a:cs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4630400" cy="226218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20711" y="3184537"/>
            <a:ext cx="66389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/>
              <a:t>Conclusion</a:t>
            </a:r>
            <a:r>
              <a:rPr sz="3200" spc="-20" dirty="0"/>
              <a:t> </a:t>
            </a:r>
            <a:r>
              <a:rPr sz="3200" dirty="0"/>
              <a:t>&amp;</a:t>
            </a:r>
            <a:r>
              <a:rPr sz="3200" spc="-15" dirty="0"/>
              <a:t> </a:t>
            </a:r>
            <a:r>
              <a:rPr sz="3200" dirty="0"/>
              <a:t>Future</a:t>
            </a:r>
            <a:r>
              <a:rPr sz="3200" spc="-15" dirty="0"/>
              <a:t> </a:t>
            </a:r>
            <a:r>
              <a:rPr sz="3200" spc="-10" dirty="0"/>
              <a:t>Perspectives</a:t>
            </a:r>
            <a:endParaRPr sz="3200"/>
          </a:p>
        </p:txBody>
      </p:sp>
      <p:sp>
        <p:nvSpPr>
          <p:cNvPr id="4" name="object 4"/>
          <p:cNvSpPr/>
          <p:nvPr/>
        </p:nvSpPr>
        <p:spPr>
          <a:xfrm>
            <a:off x="633411" y="3971086"/>
            <a:ext cx="22860" cy="1160145"/>
          </a:xfrm>
          <a:custGeom>
            <a:avLst/>
            <a:gdLst/>
            <a:ahLst/>
            <a:cxnLst/>
            <a:rect l="l" t="t" r="r" b="b"/>
            <a:pathLst>
              <a:path w="22859" h="1160145">
                <a:moveTo>
                  <a:pt x="22860" y="0"/>
                </a:moveTo>
                <a:lnTo>
                  <a:pt x="0" y="0"/>
                </a:lnTo>
                <a:lnTo>
                  <a:pt x="0" y="1159903"/>
                </a:lnTo>
                <a:lnTo>
                  <a:pt x="22860" y="1159903"/>
                </a:lnTo>
                <a:lnTo>
                  <a:pt x="22860" y="0"/>
                </a:lnTo>
                <a:close/>
              </a:path>
            </a:pathLst>
          </a:custGeom>
          <a:solidFill>
            <a:srgbClr val="2C2D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20711" y="4224743"/>
            <a:ext cx="12051030" cy="1440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3845" marR="5080">
              <a:lnSpc>
                <a:spcPct val="105300"/>
              </a:lnSpc>
              <a:spcBef>
                <a:spcPts val="100"/>
              </a:spcBef>
            </a:pPr>
            <a:r>
              <a:rPr sz="1900" b="1" dirty="0">
                <a:latin typeface="Arial"/>
                <a:cs typeface="Arial"/>
              </a:rPr>
              <a:t>This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exploratory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data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analysis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project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spc="-10" dirty="0">
                <a:latin typeface="Arial"/>
                <a:cs typeface="Arial"/>
              </a:rPr>
              <a:t>successfully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uncovers</a:t>
            </a:r>
            <a:r>
              <a:rPr sz="1900" b="1" spc="-65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critical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drivers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of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academic</a:t>
            </a:r>
            <a:r>
              <a:rPr sz="1900" b="1" spc="-70" dirty="0">
                <a:latin typeface="Arial"/>
                <a:cs typeface="Arial"/>
              </a:rPr>
              <a:t> </a:t>
            </a:r>
            <a:r>
              <a:rPr sz="1900" b="1" spc="-10" dirty="0">
                <a:latin typeface="Arial"/>
                <a:cs typeface="Arial"/>
              </a:rPr>
              <a:t>performance, underscoring</a:t>
            </a:r>
            <a:r>
              <a:rPr sz="1900" b="1" spc="-5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the</a:t>
            </a:r>
            <a:r>
              <a:rPr sz="1900" b="1" spc="-5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vital</a:t>
            </a:r>
            <a:r>
              <a:rPr sz="1900" b="1" spc="-45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roles</a:t>
            </a:r>
            <a:r>
              <a:rPr sz="1900" b="1" spc="-5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of</a:t>
            </a:r>
            <a:r>
              <a:rPr sz="1900" b="1" spc="-45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educational</a:t>
            </a:r>
            <a:r>
              <a:rPr sz="1900" b="1" spc="-5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support</a:t>
            </a:r>
            <a:r>
              <a:rPr sz="1900" b="1" spc="-45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and</a:t>
            </a:r>
            <a:r>
              <a:rPr sz="1900" b="1" spc="-50" dirty="0">
                <a:latin typeface="Arial"/>
                <a:cs typeface="Arial"/>
              </a:rPr>
              <a:t> </a:t>
            </a:r>
            <a:r>
              <a:rPr sz="1900" b="1" spc="-20" dirty="0">
                <a:latin typeface="Arial"/>
                <a:cs typeface="Arial"/>
              </a:rPr>
              <a:t>socio-</a:t>
            </a:r>
            <a:r>
              <a:rPr sz="1900" b="1" dirty="0">
                <a:latin typeface="Arial"/>
                <a:cs typeface="Arial"/>
              </a:rPr>
              <a:t>economic</a:t>
            </a:r>
            <a:r>
              <a:rPr sz="1900" b="1" spc="-45" dirty="0">
                <a:latin typeface="Arial"/>
                <a:cs typeface="Arial"/>
              </a:rPr>
              <a:t> </a:t>
            </a:r>
            <a:r>
              <a:rPr sz="1900" b="1" spc="-10" dirty="0">
                <a:latin typeface="Arial"/>
                <a:cs typeface="Arial"/>
              </a:rPr>
              <a:t>considerations.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600" b="1" dirty="0">
                <a:latin typeface="Arial"/>
                <a:cs typeface="Arial"/>
              </a:rPr>
              <a:t>Future</a:t>
            </a:r>
            <a:r>
              <a:rPr sz="1600" b="1" spc="-20" dirty="0">
                <a:latin typeface="Arial"/>
                <a:cs typeface="Arial"/>
              </a:rPr>
              <a:t> </a:t>
            </a:r>
            <a:r>
              <a:rPr sz="1600" b="1" dirty="0">
                <a:latin typeface="Arial"/>
                <a:cs typeface="Arial"/>
              </a:rPr>
              <a:t>Work</a:t>
            </a:r>
            <a:r>
              <a:rPr sz="1600" b="1" spc="-15" dirty="0">
                <a:latin typeface="Arial"/>
                <a:cs typeface="Arial"/>
              </a:rPr>
              <a:t> </a:t>
            </a:r>
            <a:r>
              <a:rPr sz="1600" b="1" dirty="0">
                <a:latin typeface="Arial"/>
                <a:cs typeface="Arial"/>
              </a:rPr>
              <a:t>&amp;</a:t>
            </a:r>
            <a:r>
              <a:rPr sz="1600" b="1" spc="-15" dirty="0">
                <a:latin typeface="Arial"/>
                <a:cs typeface="Arial"/>
              </a:rPr>
              <a:t> </a:t>
            </a:r>
            <a:r>
              <a:rPr sz="1600" b="1" spc="-10" dirty="0">
                <a:latin typeface="Arial"/>
                <a:cs typeface="Arial"/>
              </a:rPr>
              <a:t>Recommendations</a:t>
            </a:r>
            <a:endParaRPr sz="16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20711" y="6077280"/>
            <a:ext cx="6482080" cy="11652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25000"/>
              </a:lnSpc>
              <a:spcBef>
                <a:spcPts val="100"/>
              </a:spcBef>
              <a:buFont typeface="Arial"/>
              <a:buChar char="•"/>
              <a:tabLst>
                <a:tab pos="355600" algn="l"/>
              </a:tabLst>
            </a:pP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Advanced</a:t>
            </a:r>
            <a:r>
              <a:rPr sz="1400" b="1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Statistical</a:t>
            </a:r>
            <a:r>
              <a:rPr sz="1400" b="1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Testing:</a:t>
            </a:r>
            <a:r>
              <a:rPr sz="1400" b="1" spc="-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Implement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rigorous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statistical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tests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to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validate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observed</a:t>
            </a:r>
            <a:r>
              <a:rPr sz="14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correlations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and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ensure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causal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inference.</a:t>
            </a:r>
            <a:endParaRPr sz="1400">
              <a:latin typeface="Arial"/>
              <a:cs typeface="Arial"/>
            </a:endParaRPr>
          </a:p>
          <a:p>
            <a:pPr marL="355600" marR="449580" indent="-342900">
              <a:lnSpc>
                <a:spcPct val="125000"/>
              </a:lnSpc>
              <a:spcBef>
                <a:spcPts val="570"/>
              </a:spcBef>
              <a:buFont typeface="Arial"/>
              <a:buChar char="•"/>
              <a:tabLst>
                <a:tab pos="355600" algn="l"/>
              </a:tabLst>
            </a:pP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Predictive</a:t>
            </a:r>
            <a:r>
              <a:rPr sz="1400" b="1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Modeling:</a:t>
            </a:r>
            <a:r>
              <a:rPr sz="1400" b="1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Develop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models</a:t>
            </a:r>
            <a:r>
              <a:rPr sz="140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to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forecast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student</a:t>
            </a:r>
            <a:r>
              <a:rPr sz="140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performance,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allowing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for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early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intervention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strategies.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30858" y="6077280"/>
            <a:ext cx="6275070" cy="1352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173355" indent="-342900">
              <a:lnSpc>
                <a:spcPct val="125000"/>
              </a:lnSpc>
              <a:spcBef>
                <a:spcPts val="100"/>
              </a:spcBef>
              <a:buFont typeface="Arial"/>
              <a:buChar char="•"/>
              <a:tabLst>
                <a:tab pos="355600" algn="l"/>
              </a:tabLst>
            </a:pP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Inclusion</a:t>
            </a:r>
            <a:r>
              <a:rPr sz="1400" b="1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of</a:t>
            </a:r>
            <a:r>
              <a:rPr sz="1400" b="1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New</a:t>
            </a:r>
            <a:r>
              <a:rPr sz="1400" b="1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Variables:</a:t>
            </a:r>
            <a:r>
              <a:rPr sz="1400" b="1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Integrate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additional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educational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and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psychological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variables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(e.g.,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teaching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methods,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student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motivation)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for</a:t>
            </a:r>
            <a:r>
              <a:rPr sz="14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spc="-50" dirty="0">
                <a:solidFill>
                  <a:srgbClr val="3C3838"/>
                </a:solidFill>
                <a:latin typeface="Arial"/>
                <a:cs typeface="Arial"/>
              </a:rPr>
              <a:t>a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more</a:t>
            </a:r>
            <a:r>
              <a:rPr sz="14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holistic</a:t>
            </a:r>
            <a:r>
              <a:rPr sz="14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view.</a:t>
            </a:r>
            <a:endParaRPr sz="1400">
              <a:latin typeface="Arial"/>
              <a:cs typeface="Arial"/>
            </a:endParaRPr>
          </a:p>
          <a:p>
            <a:pPr marL="355600" marR="5080" indent="-342900">
              <a:lnSpc>
                <a:spcPts val="2100"/>
              </a:lnSpc>
              <a:spcBef>
                <a:spcPts val="50"/>
              </a:spcBef>
              <a:buFont typeface="Arial"/>
              <a:buChar char="•"/>
              <a:tabLst>
                <a:tab pos="355600" algn="l"/>
              </a:tabLst>
            </a:pP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Longitudinal</a:t>
            </a:r>
            <a:r>
              <a:rPr sz="1400" b="1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b="1" dirty="0">
                <a:solidFill>
                  <a:srgbClr val="3C3838"/>
                </a:solidFill>
                <a:latin typeface="Arial"/>
                <a:cs typeface="Arial"/>
              </a:rPr>
              <a:t>Studies:</a:t>
            </a:r>
            <a:r>
              <a:rPr sz="1400" b="1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Track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student</a:t>
            </a:r>
            <a:r>
              <a:rPr sz="140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performance</a:t>
            </a:r>
            <a:r>
              <a:rPr sz="140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over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time</a:t>
            </a:r>
            <a:r>
              <a:rPr sz="140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to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 understand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developmental</a:t>
            </a:r>
            <a:r>
              <a:rPr sz="140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trends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and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 long-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term</a:t>
            </a:r>
            <a:r>
              <a:rPr sz="140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impacts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3C3838"/>
                </a:solidFill>
                <a:latin typeface="Arial"/>
                <a:cs typeface="Arial"/>
              </a:rPr>
              <a:t>of</a:t>
            </a:r>
            <a:r>
              <a:rPr sz="1400" spc="-10" dirty="0">
                <a:solidFill>
                  <a:srgbClr val="3C3838"/>
                </a:solidFill>
                <a:latin typeface="Arial"/>
                <a:cs typeface="Arial"/>
              </a:rPr>
              <a:t> interventions.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9655DA-59C7-4B50-AF1C-CA28AC30B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219200"/>
            <a:ext cx="7701003" cy="477054"/>
          </a:xfrm>
        </p:spPr>
        <p:txBody>
          <a:bodyPr/>
          <a:lstStyle/>
          <a:p>
            <a:r>
              <a:rPr lang="fr-FR" u="sng" dirty="0"/>
              <a:t>Sources: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C486EB1-D9A3-4FED-A25D-137AF4EC7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95600" y="3028147"/>
            <a:ext cx="7331075" cy="762000"/>
          </a:xfrm>
        </p:spPr>
        <p:txBody>
          <a:bodyPr/>
          <a:lstStyle/>
          <a:p>
            <a:r>
              <a:rPr lang="fr-FR" dirty="0">
                <a:hlinkClick r:id="rId2"/>
              </a:rPr>
              <a:t>https://www.kaggle.com/datasets/sadiajavedd/students-academic-performance-dataset</a:t>
            </a:r>
            <a:endParaRPr lang="fr-FR" dirty="0"/>
          </a:p>
          <a:p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A2716B5-B30B-4B6E-A3DE-A77DC3290884}"/>
              </a:ext>
            </a:extLst>
          </p:cNvPr>
          <p:cNvSpPr txBox="1"/>
          <p:nvPr/>
        </p:nvSpPr>
        <p:spPr>
          <a:xfrm>
            <a:off x="1524000" y="3028147"/>
            <a:ext cx="1524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dirty="0" err="1"/>
              <a:t>Kaggle</a:t>
            </a:r>
            <a:r>
              <a:rPr lang="fr-FR" sz="20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169228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51098" y="2167623"/>
            <a:ext cx="5673090" cy="13944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5500"/>
              </a:lnSpc>
              <a:tabLst>
                <a:tab pos="2245995" algn="l"/>
              </a:tabLst>
            </a:pPr>
            <a:r>
              <a:rPr sz="4400" spc="-10" dirty="0"/>
              <a:t>Student</a:t>
            </a:r>
            <a:r>
              <a:rPr sz="4400" dirty="0"/>
              <a:t>	</a:t>
            </a:r>
            <a:r>
              <a:rPr sz="4400" spc="-10" dirty="0"/>
              <a:t>Performance Analysis</a:t>
            </a:r>
            <a:endParaRPr sz="4400"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An</a:t>
            </a:r>
            <a:r>
              <a:rPr spc="-60" dirty="0"/>
              <a:t> </a:t>
            </a:r>
            <a:r>
              <a:rPr dirty="0"/>
              <a:t>Exploratory</a:t>
            </a:r>
            <a:r>
              <a:rPr spc="-60" dirty="0"/>
              <a:t> </a:t>
            </a:r>
            <a:r>
              <a:rPr dirty="0"/>
              <a:t>Data</a:t>
            </a:r>
            <a:r>
              <a:rPr spc="-55" dirty="0"/>
              <a:t> </a:t>
            </a:r>
            <a:r>
              <a:rPr dirty="0"/>
              <a:t>Analysis</a:t>
            </a:r>
            <a:r>
              <a:rPr spc="-60" dirty="0"/>
              <a:t> </a:t>
            </a:r>
            <a:r>
              <a:rPr spc="-10" dirty="0"/>
              <a:t>Project</a:t>
            </a: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pc="-10" dirty="0"/>
          </a:p>
          <a:p>
            <a:pPr marL="12700" marR="5080">
              <a:lnSpc>
                <a:spcPct val="127200"/>
              </a:lnSpc>
            </a:pPr>
            <a:r>
              <a:rPr dirty="0"/>
              <a:t>This</a:t>
            </a:r>
            <a:r>
              <a:rPr spc="-55" dirty="0"/>
              <a:t> </a:t>
            </a:r>
            <a:r>
              <a:rPr dirty="0"/>
              <a:t>project</a:t>
            </a:r>
            <a:r>
              <a:rPr spc="-50" dirty="0"/>
              <a:t> </a:t>
            </a:r>
            <a:r>
              <a:rPr dirty="0"/>
              <a:t>aims</a:t>
            </a:r>
            <a:r>
              <a:rPr spc="-55" dirty="0"/>
              <a:t> </a:t>
            </a:r>
            <a:r>
              <a:rPr dirty="0"/>
              <a:t>to</a:t>
            </a:r>
            <a:r>
              <a:rPr spc="-50" dirty="0"/>
              <a:t> </a:t>
            </a:r>
            <a:r>
              <a:rPr dirty="0"/>
              <a:t>identify</a:t>
            </a:r>
            <a:r>
              <a:rPr spc="-50" dirty="0"/>
              <a:t> </a:t>
            </a:r>
            <a:r>
              <a:rPr dirty="0"/>
              <a:t>and</a:t>
            </a:r>
            <a:r>
              <a:rPr spc="-55" dirty="0"/>
              <a:t> </a:t>
            </a:r>
            <a:r>
              <a:rPr dirty="0"/>
              <a:t>analyze</a:t>
            </a:r>
            <a:r>
              <a:rPr spc="-50" dirty="0"/>
              <a:t> </a:t>
            </a:r>
            <a:r>
              <a:rPr dirty="0"/>
              <a:t>the</a:t>
            </a:r>
            <a:r>
              <a:rPr spc="-55" dirty="0"/>
              <a:t> </a:t>
            </a:r>
            <a:r>
              <a:rPr dirty="0"/>
              <a:t>primary</a:t>
            </a:r>
            <a:r>
              <a:rPr spc="-50" dirty="0"/>
              <a:t> </a:t>
            </a:r>
            <a:r>
              <a:rPr spc="-10" dirty="0"/>
              <a:t>factors influencing</a:t>
            </a:r>
            <a:r>
              <a:rPr spc="-65" dirty="0"/>
              <a:t> </a:t>
            </a:r>
            <a:r>
              <a:rPr dirty="0"/>
              <a:t>students'</a:t>
            </a:r>
            <a:r>
              <a:rPr spc="-70" dirty="0"/>
              <a:t> </a:t>
            </a:r>
            <a:r>
              <a:rPr dirty="0"/>
              <a:t>academic</a:t>
            </a:r>
            <a:r>
              <a:rPr spc="-65" dirty="0"/>
              <a:t> </a:t>
            </a:r>
            <a:r>
              <a:rPr spc="-10" dirty="0"/>
              <a:t>performance</a:t>
            </a:r>
            <a:r>
              <a:rPr spc="-65" dirty="0"/>
              <a:t> </a:t>
            </a:r>
            <a:r>
              <a:rPr dirty="0"/>
              <a:t>through</a:t>
            </a:r>
            <a:r>
              <a:rPr spc="-65" dirty="0"/>
              <a:t> </a:t>
            </a:r>
            <a:r>
              <a:rPr dirty="0"/>
              <a:t>robust</a:t>
            </a:r>
            <a:r>
              <a:rPr spc="-65" dirty="0"/>
              <a:t> </a:t>
            </a:r>
            <a:r>
              <a:rPr spc="-20" dirty="0"/>
              <a:t>data </a:t>
            </a:r>
            <a:r>
              <a:rPr dirty="0"/>
              <a:t>analysis</a:t>
            </a:r>
            <a:r>
              <a:rPr spc="-45" dirty="0"/>
              <a:t> </a:t>
            </a:r>
            <a:r>
              <a:rPr dirty="0"/>
              <a:t>and</a:t>
            </a:r>
            <a:r>
              <a:rPr spc="-40" dirty="0"/>
              <a:t> </a:t>
            </a:r>
            <a:r>
              <a:rPr spc="-10" dirty="0"/>
              <a:t>visualization.</a:t>
            </a:r>
            <a:r>
              <a:rPr spc="-40" dirty="0"/>
              <a:t> </a:t>
            </a:r>
            <a:r>
              <a:rPr dirty="0"/>
              <a:t>Our</a:t>
            </a:r>
            <a:r>
              <a:rPr spc="-40" dirty="0"/>
              <a:t> </a:t>
            </a:r>
            <a:r>
              <a:rPr dirty="0"/>
              <a:t>goal</a:t>
            </a:r>
            <a:r>
              <a:rPr spc="-40" dirty="0"/>
              <a:t> </a:t>
            </a:r>
            <a:r>
              <a:rPr dirty="0"/>
              <a:t>is</a:t>
            </a:r>
            <a:r>
              <a:rPr spc="-40" dirty="0"/>
              <a:t> </a:t>
            </a:r>
            <a:r>
              <a:rPr dirty="0"/>
              <a:t>to</a:t>
            </a:r>
            <a:r>
              <a:rPr spc="-40" dirty="0"/>
              <a:t> </a:t>
            </a:r>
            <a:r>
              <a:rPr dirty="0"/>
              <a:t>provide</a:t>
            </a:r>
            <a:r>
              <a:rPr spc="-40" dirty="0"/>
              <a:t> </a:t>
            </a:r>
            <a:r>
              <a:rPr spc="-20" dirty="0"/>
              <a:t>data-</a:t>
            </a:r>
            <a:r>
              <a:rPr dirty="0"/>
              <a:t>driven</a:t>
            </a:r>
            <a:r>
              <a:rPr spc="-45" dirty="0"/>
              <a:t> </a:t>
            </a:r>
            <a:r>
              <a:rPr spc="-10" dirty="0"/>
              <a:t>insights </a:t>
            </a:r>
            <a:r>
              <a:rPr dirty="0"/>
              <a:t>for</a:t>
            </a:r>
            <a:r>
              <a:rPr spc="-55" dirty="0"/>
              <a:t> </a:t>
            </a:r>
            <a:r>
              <a:rPr dirty="0"/>
              <a:t>improved</a:t>
            </a:r>
            <a:r>
              <a:rPr spc="-55" dirty="0"/>
              <a:t> </a:t>
            </a:r>
            <a:r>
              <a:rPr spc="-10" dirty="0"/>
              <a:t>educational</a:t>
            </a:r>
            <a:r>
              <a:rPr spc="-55" dirty="0"/>
              <a:t> </a:t>
            </a:r>
            <a:r>
              <a:rPr spc="-10" dirty="0"/>
              <a:t>strategies.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139497" y="799025"/>
            <a:ext cx="645223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dirty="0"/>
              <a:t>Context</a:t>
            </a:r>
            <a:r>
              <a:rPr sz="3400" spc="-55" dirty="0"/>
              <a:t> </a:t>
            </a:r>
            <a:r>
              <a:rPr sz="3400" dirty="0"/>
              <a:t>&amp;</a:t>
            </a:r>
            <a:r>
              <a:rPr sz="3400" spc="-55" dirty="0"/>
              <a:t> </a:t>
            </a:r>
            <a:r>
              <a:rPr sz="3400" dirty="0"/>
              <a:t>Analytical</a:t>
            </a:r>
            <a:r>
              <a:rPr sz="3400" spc="-55" dirty="0"/>
              <a:t> </a:t>
            </a:r>
            <a:r>
              <a:rPr sz="3400" spc="-10" dirty="0"/>
              <a:t>Questions</a:t>
            </a:r>
            <a:endParaRPr sz="3400"/>
          </a:p>
        </p:txBody>
      </p:sp>
      <p:sp>
        <p:nvSpPr>
          <p:cNvPr id="4" name="object 4"/>
          <p:cNvSpPr txBox="1"/>
          <p:nvPr/>
        </p:nvSpPr>
        <p:spPr>
          <a:xfrm>
            <a:off x="6424764" y="1892287"/>
            <a:ext cx="7502525" cy="6731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6300"/>
              </a:lnSpc>
              <a:spcBef>
                <a:spcPts val="95"/>
              </a:spcBef>
            </a:pPr>
            <a:r>
              <a:rPr sz="2000" b="1" dirty="0">
                <a:latin typeface="Arial"/>
                <a:cs typeface="Arial"/>
              </a:rPr>
              <a:t>Academic</a:t>
            </a:r>
            <a:r>
              <a:rPr sz="2000" b="1" spc="-5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performance</a:t>
            </a:r>
            <a:r>
              <a:rPr sz="2000" b="1" spc="-4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is</a:t>
            </a:r>
            <a:r>
              <a:rPr sz="2000" b="1" spc="-5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a</a:t>
            </a:r>
            <a:r>
              <a:rPr sz="2000" b="1" spc="-4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complex</a:t>
            </a:r>
            <a:r>
              <a:rPr sz="2000" b="1" spc="-4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outcome</a:t>
            </a:r>
            <a:r>
              <a:rPr sz="2000" b="1" spc="-5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shaped</a:t>
            </a:r>
            <a:r>
              <a:rPr sz="2000" b="1" spc="-4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by</a:t>
            </a:r>
            <a:r>
              <a:rPr sz="2000" b="1" spc="-45" dirty="0">
                <a:latin typeface="Arial"/>
                <a:cs typeface="Arial"/>
              </a:rPr>
              <a:t> </a:t>
            </a:r>
            <a:r>
              <a:rPr sz="2000" b="1" spc="-20" dirty="0">
                <a:latin typeface="Arial"/>
                <a:cs typeface="Arial"/>
              </a:rPr>
              <a:t>both </a:t>
            </a:r>
            <a:r>
              <a:rPr sz="2000" b="1" dirty="0">
                <a:latin typeface="Arial"/>
                <a:cs typeface="Arial"/>
              </a:rPr>
              <a:t>educational</a:t>
            </a:r>
            <a:r>
              <a:rPr sz="2000" b="1" spc="-7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interventions</a:t>
            </a:r>
            <a:r>
              <a:rPr sz="2000" b="1" spc="-7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and</a:t>
            </a:r>
            <a:r>
              <a:rPr sz="2000" b="1" spc="-70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socio-</a:t>
            </a:r>
            <a:r>
              <a:rPr sz="2000" b="1" dirty="0">
                <a:latin typeface="Arial"/>
                <a:cs typeface="Arial"/>
              </a:rPr>
              <a:t>economic</a:t>
            </a:r>
            <a:r>
              <a:rPr sz="2000" b="1" spc="-70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realities.</a:t>
            </a:r>
            <a:endParaRPr sz="2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152197" y="1625079"/>
            <a:ext cx="22860" cy="1543685"/>
          </a:xfrm>
          <a:custGeom>
            <a:avLst/>
            <a:gdLst/>
            <a:ahLst/>
            <a:cxnLst/>
            <a:rect l="l" t="t" r="r" b="b"/>
            <a:pathLst>
              <a:path w="22860" h="1543685">
                <a:moveTo>
                  <a:pt x="22860" y="0"/>
                </a:moveTo>
                <a:lnTo>
                  <a:pt x="0" y="0"/>
                </a:lnTo>
                <a:lnTo>
                  <a:pt x="0" y="1543164"/>
                </a:lnTo>
                <a:lnTo>
                  <a:pt x="22860" y="1543164"/>
                </a:lnTo>
                <a:lnTo>
                  <a:pt x="22860" y="0"/>
                </a:lnTo>
                <a:close/>
              </a:path>
            </a:pathLst>
          </a:custGeom>
          <a:solidFill>
            <a:srgbClr val="2C2D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52197" y="3382212"/>
            <a:ext cx="3811270" cy="570865"/>
          </a:xfrm>
          <a:custGeom>
            <a:avLst/>
            <a:gdLst/>
            <a:ahLst/>
            <a:cxnLst/>
            <a:rect l="l" t="t" r="r" b="b"/>
            <a:pathLst>
              <a:path w="3811270" h="570864">
                <a:moveTo>
                  <a:pt x="3811066" y="290944"/>
                </a:moveTo>
                <a:lnTo>
                  <a:pt x="3808806" y="279882"/>
                </a:lnTo>
                <a:lnTo>
                  <a:pt x="3802659" y="270814"/>
                </a:lnTo>
                <a:lnTo>
                  <a:pt x="3793591" y="264668"/>
                </a:lnTo>
                <a:lnTo>
                  <a:pt x="3782530" y="262407"/>
                </a:lnTo>
                <a:lnTo>
                  <a:pt x="2188921" y="262407"/>
                </a:lnTo>
                <a:lnTo>
                  <a:pt x="2187041" y="239306"/>
                </a:lnTo>
                <a:lnTo>
                  <a:pt x="2176157" y="195554"/>
                </a:lnTo>
                <a:lnTo>
                  <a:pt x="2158746" y="154673"/>
                </a:lnTo>
                <a:lnTo>
                  <a:pt x="2135441" y="117284"/>
                </a:lnTo>
                <a:lnTo>
                  <a:pt x="2106828" y="83972"/>
                </a:lnTo>
                <a:lnTo>
                  <a:pt x="2073529" y="55359"/>
                </a:lnTo>
                <a:lnTo>
                  <a:pt x="2036127" y="32054"/>
                </a:lnTo>
                <a:lnTo>
                  <a:pt x="1995246" y="14655"/>
                </a:lnTo>
                <a:lnTo>
                  <a:pt x="1951494" y="3771"/>
                </a:lnTo>
                <a:lnTo>
                  <a:pt x="1905469" y="0"/>
                </a:lnTo>
                <a:lnTo>
                  <a:pt x="1859445" y="3771"/>
                </a:lnTo>
                <a:lnTo>
                  <a:pt x="1815680" y="14655"/>
                </a:lnTo>
                <a:lnTo>
                  <a:pt x="1774799" y="32054"/>
                </a:lnTo>
                <a:lnTo>
                  <a:pt x="1737410" y="55359"/>
                </a:lnTo>
                <a:lnTo>
                  <a:pt x="1704098" y="83972"/>
                </a:lnTo>
                <a:lnTo>
                  <a:pt x="1675485" y="117284"/>
                </a:lnTo>
                <a:lnTo>
                  <a:pt x="1652181" y="154673"/>
                </a:lnTo>
                <a:lnTo>
                  <a:pt x="1634782" y="195554"/>
                </a:lnTo>
                <a:lnTo>
                  <a:pt x="1623898" y="239306"/>
                </a:lnTo>
                <a:lnTo>
                  <a:pt x="1622005" y="262407"/>
                </a:lnTo>
                <a:lnTo>
                  <a:pt x="28536" y="262407"/>
                </a:lnTo>
                <a:lnTo>
                  <a:pt x="17462" y="264668"/>
                </a:lnTo>
                <a:lnTo>
                  <a:pt x="8394" y="270814"/>
                </a:lnTo>
                <a:lnTo>
                  <a:pt x="2247" y="279882"/>
                </a:lnTo>
                <a:lnTo>
                  <a:pt x="0" y="290944"/>
                </a:lnTo>
                <a:lnTo>
                  <a:pt x="0" y="325310"/>
                </a:lnTo>
                <a:lnTo>
                  <a:pt x="2247" y="336384"/>
                </a:lnTo>
                <a:lnTo>
                  <a:pt x="8394" y="345452"/>
                </a:lnTo>
                <a:lnTo>
                  <a:pt x="17462" y="351599"/>
                </a:lnTo>
                <a:lnTo>
                  <a:pt x="28536" y="353847"/>
                </a:lnTo>
                <a:lnTo>
                  <a:pt x="1629486" y="353847"/>
                </a:lnTo>
                <a:lnTo>
                  <a:pt x="1634782" y="375119"/>
                </a:lnTo>
                <a:lnTo>
                  <a:pt x="1652181" y="416001"/>
                </a:lnTo>
                <a:lnTo>
                  <a:pt x="1675485" y="453390"/>
                </a:lnTo>
                <a:lnTo>
                  <a:pt x="1704098" y="486702"/>
                </a:lnTo>
                <a:lnTo>
                  <a:pt x="1737410" y="515315"/>
                </a:lnTo>
                <a:lnTo>
                  <a:pt x="1774799" y="538619"/>
                </a:lnTo>
                <a:lnTo>
                  <a:pt x="1815680" y="556018"/>
                </a:lnTo>
                <a:lnTo>
                  <a:pt x="1859445" y="566902"/>
                </a:lnTo>
                <a:lnTo>
                  <a:pt x="1905469" y="570661"/>
                </a:lnTo>
                <a:lnTo>
                  <a:pt x="1951494" y="566902"/>
                </a:lnTo>
                <a:lnTo>
                  <a:pt x="1995246" y="556018"/>
                </a:lnTo>
                <a:lnTo>
                  <a:pt x="2036127" y="538619"/>
                </a:lnTo>
                <a:lnTo>
                  <a:pt x="2073529" y="515315"/>
                </a:lnTo>
                <a:lnTo>
                  <a:pt x="2106828" y="486702"/>
                </a:lnTo>
                <a:lnTo>
                  <a:pt x="2135441" y="453390"/>
                </a:lnTo>
                <a:lnTo>
                  <a:pt x="2158746" y="416001"/>
                </a:lnTo>
                <a:lnTo>
                  <a:pt x="2176157" y="375119"/>
                </a:lnTo>
                <a:lnTo>
                  <a:pt x="2181441" y="353847"/>
                </a:lnTo>
                <a:lnTo>
                  <a:pt x="3782530" y="353847"/>
                </a:lnTo>
                <a:lnTo>
                  <a:pt x="3793591" y="351599"/>
                </a:lnTo>
                <a:lnTo>
                  <a:pt x="3802659" y="345452"/>
                </a:lnTo>
                <a:lnTo>
                  <a:pt x="3808806" y="336384"/>
                </a:lnTo>
                <a:lnTo>
                  <a:pt x="3811066" y="325310"/>
                </a:lnTo>
                <a:lnTo>
                  <a:pt x="3811066" y="290944"/>
                </a:lnTo>
                <a:close/>
              </a:path>
            </a:pathLst>
          </a:custGeom>
          <a:solidFill>
            <a:srgbClr val="2C2D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930857" y="3577297"/>
            <a:ext cx="149225" cy="292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50" b="1" spc="-5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175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352501" y="4133367"/>
            <a:ext cx="2654300" cy="12414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b="1" dirty="0">
                <a:solidFill>
                  <a:srgbClr val="3C3838"/>
                </a:solidFill>
                <a:latin typeface="Arial"/>
                <a:cs typeface="Arial"/>
              </a:rPr>
              <a:t>Test</a:t>
            </a:r>
            <a:r>
              <a:rPr sz="1700" b="1" spc="-6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700" b="1" dirty="0">
                <a:solidFill>
                  <a:srgbClr val="3C3838"/>
                </a:solidFill>
                <a:latin typeface="Arial"/>
                <a:cs typeface="Arial"/>
              </a:rPr>
              <a:t>Preparation</a:t>
            </a:r>
            <a:r>
              <a:rPr sz="1700" b="1" spc="-6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700" b="1" spc="-10" dirty="0">
                <a:solidFill>
                  <a:srgbClr val="3C3838"/>
                </a:solidFill>
                <a:latin typeface="Arial"/>
                <a:cs typeface="Arial"/>
              </a:rPr>
              <a:t>Efficacy</a:t>
            </a:r>
            <a:endParaRPr sz="1700">
              <a:latin typeface="Arial"/>
              <a:cs typeface="Arial"/>
            </a:endParaRPr>
          </a:p>
          <a:p>
            <a:pPr marL="12700" marR="5080">
              <a:lnSpc>
                <a:spcPct val="126400"/>
              </a:lnSpc>
              <a:spcBef>
                <a:spcPts val="930"/>
              </a:spcBef>
            </a:pP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Does</a:t>
            </a:r>
            <a:r>
              <a:rPr sz="145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structured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test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C3838"/>
                </a:solidFill>
                <a:latin typeface="Arial"/>
                <a:cs typeface="Arial"/>
              </a:rPr>
              <a:t>preparation significantly</a:t>
            </a:r>
            <a:r>
              <a:rPr sz="145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improve</a:t>
            </a:r>
            <a:r>
              <a:rPr sz="145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C3838"/>
                </a:solidFill>
                <a:latin typeface="Arial"/>
                <a:cs typeface="Arial"/>
              </a:rPr>
              <a:t>student performance</a:t>
            </a:r>
            <a:r>
              <a:rPr sz="145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across</a:t>
            </a:r>
            <a:r>
              <a:rPr sz="145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C3838"/>
                </a:solidFill>
                <a:latin typeface="Arial"/>
                <a:cs typeface="Arial"/>
              </a:rPr>
              <a:t>subjects?</a:t>
            </a:r>
            <a:endParaRPr sz="145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153408" y="3382212"/>
            <a:ext cx="3811270" cy="570865"/>
          </a:xfrm>
          <a:custGeom>
            <a:avLst/>
            <a:gdLst/>
            <a:ahLst/>
            <a:cxnLst/>
            <a:rect l="l" t="t" r="r" b="b"/>
            <a:pathLst>
              <a:path w="3811269" h="570864">
                <a:moveTo>
                  <a:pt x="3811193" y="290944"/>
                </a:moveTo>
                <a:lnTo>
                  <a:pt x="3808933" y="279882"/>
                </a:lnTo>
                <a:lnTo>
                  <a:pt x="3802786" y="270814"/>
                </a:lnTo>
                <a:lnTo>
                  <a:pt x="3793706" y="264668"/>
                </a:lnTo>
                <a:lnTo>
                  <a:pt x="3782657" y="262407"/>
                </a:lnTo>
                <a:lnTo>
                  <a:pt x="2189048" y="262407"/>
                </a:lnTo>
                <a:lnTo>
                  <a:pt x="2187168" y="239306"/>
                </a:lnTo>
                <a:lnTo>
                  <a:pt x="2176284" y="195554"/>
                </a:lnTo>
                <a:lnTo>
                  <a:pt x="2158873" y="154673"/>
                </a:lnTo>
                <a:lnTo>
                  <a:pt x="2135568" y="117284"/>
                </a:lnTo>
                <a:lnTo>
                  <a:pt x="2106955" y="83972"/>
                </a:lnTo>
                <a:lnTo>
                  <a:pt x="2073656" y="55359"/>
                </a:lnTo>
                <a:lnTo>
                  <a:pt x="2036254" y="32054"/>
                </a:lnTo>
                <a:lnTo>
                  <a:pt x="1995373" y="14655"/>
                </a:lnTo>
                <a:lnTo>
                  <a:pt x="1951621" y="3771"/>
                </a:lnTo>
                <a:lnTo>
                  <a:pt x="1905596" y="0"/>
                </a:lnTo>
                <a:lnTo>
                  <a:pt x="1859572" y="3771"/>
                </a:lnTo>
                <a:lnTo>
                  <a:pt x="1815807" y="14655"/>
                </a:lnTo>
                <a:lnTo>
                  <a:pt x="1774926" y="32054"/>
                </a:lnTo>
                <a:lnTo>
                  <a:pt x="1737537" y="55359"/>
                </a:lnTo>
                <a:lnTo>
                  <a:pt x="1704225" y="83972"/>
                </a:lnTo>
                <a:lnTo>
                  <a:pt x="1675612" y="117284"/>
                </a:lnTo>
                <a:lnTo>
                  <a:pt x="1652308" y="154673"/>
                </a:lnTo>
                <a:lnTo>
                  <a:pt x="1634909" y="195554"/>
                </a:lnTo>
                <a:lnTo>
                  <a:pt x="1624025" y="239306"/>
                </a:lnTo>
                <a:lnTo>
                  <a:pt x="1622132" y="262407"/>
                </a:lnTo>
                <a:lnTo>
                  <a:pt x="28536" y="262407"/>
                </a:lnTo>
                <a:lnTo>
                  <a:pt x="17462" y="264668"/>
                </a:lnTo>
                <a:lnTo>
                  <a:pt x="8394" y="270814"/>
                </a:lnTo>
                <a:lnTo>
                  <a:pt x="2247" y="279882"/>
                </a:lnTo>
                <a:lnTo>
                  <a:pt x="0" y="290944"/>
                </a:lnTo>
                <a:lnTo>
                  <a:pt x="0" y="325310"/>
                </a:lnTo>
                <a:lnTo>
                  <a:pt x="2247" y="336384"/>
                </a:lnTo>
                <a:lnTo>
                  <a:pt x="8394" y="345452"/>
                </a:lnTo>
                <a:lnTo>
                  <a:pt x="17462" y="351599"/>
                </a:lnTo>
                <a:lnTo>
                  <a:pt x="28536" y="353847"/>
                </a:lnTo>
                <a:lnTo>
                  <a:pt x="1629613" y="353847"/>
                </a:lnTo>
                <a:lnTo>
                  <a:pt x="1634909" y="375119"/>
                </a:lnTo>
                <a:lnTo>
                  <a:pt x="1652308" y="416001"/>
                </a:lnTo>
                <a:lnTo>
                  <a:pt x="1675612" y="453390"/>
                </a:lnTo>
                <a:lnTo>
                  <a:pt x="1704225" y="486702"/>
                </a:lnTo>
                <a:lnTo>
                  <a:pt x="1737537" y="515315"/>
                </a:lnTo>
                <a:lnTo>
                  <a:pt x="1774926" y="538619"/>
                </a:lnTo>
                <a:lnTo>
                  <a:pt x="1815807" y="556018"/>
                </a:lnTo>
                <a:lnTo>
                  <a:pt x="1859572" y="566902"/>
                </a:lnTo>
                <a:lnTo>
                  <a:pt x="1905596" y="570661"/>
                </a:lnTo>
                <a:lnTo>
                  <a:pt x="1951621" y="566902"/>
                </a:lnTo>
                <a:lnTo>
                  <a:pt x="1995373" y="556018"/>
                </a:lnTo>
                <a:lnTo>
                  <a:pt x="2036254" y="538619"/>
                </a:lnTo>
                <a:lnTo>
                  <a:pt x="2073656" y="515315"/>
                </a:lnTo>
                <a:lnTo>
                  <a:pt x="2106955" y="486702"/>
                </a:lnTo>
                <a:lnTo>
                  <a:pt x="2135568" y="453390"/>
                </a:lnTo>
                <a:lnTo>
                  <a:pt x="2158873" y="416001"/>
                </a:lnTo>
                <a:lnTo>
                  <a:pt x="2176284" y="375119"/>
                </a:lnTo>
                <a:lnTo>
                  <a:pt x="2181568" y="353847"/>
                </a:lnTo>
                <a:lnTo>
                  <a:pt x="3782657" y="353847"/>
                </a:lnTo>
                <a:lnTo>
                  <a:pt x="3793706" y="351599"/>
                </a:lnTo>
                <a:lnTo>
                  <a:pt x="3802786" y="345452"/>
                </a:lnTo>
                <a:lnTo>
                  <a:pt x="3808933" y="336384"/>
                </a:lnTo>
                <a:lnTo>
                  <a:pt x="3811193" y="325310"/>
                </a:lnTo>
                <a:lnTo>
                  <a:pt x="3811193" y="290944"/>
                </a:lnTo>
                <a:close/>
              </a:path>
            </a:pathLst>
          </a:custGeom>
          <a:solidFill>
            <a:srgbClr val="2C2D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1932183" y="3577297"/>
            <a:ext cx="149225" cy="292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50" b="1" spc="-5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175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353712" y="4133367"/>
            <a:ext cx="3228975" cy="962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b="1" spc="-10" dirty="0">
                <a:solidFill>
                  <a:srgbClr val="3C3838"/>
                </a:solidFill>
                <a:latin typeface="Arial"/>
                <a:cs typeface="Arial"/>
              </a:rPr>
              <a:t>Socio-</a:t>
            </a:r>
            <a:r>
              <a:rPr sz="1700" b="1" dirty="0">
                <a:solidFill>
                  <a:srgbClr val="3C3838"/>
                </a:solidFill>
                <a:latin typeface="Arial"/>
                <a:cs typeface="Arial"/>
              </a:rPr>
              <a:t>Economic</a:t>
            </a:r>
            <a:r>
              <a:rPr sz="1700" b="1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700" b="1" spc="-10" dirty="0">
                <a:solidFill>
                  <a:srgbClr val="3C3838"/>
                </a:solidFill>
                <a:latin typeface="Arial"/>
                <a:cs typeface="Arial"/>
              </a:rPr>
              <a:t>Impact</a:t>
            </a:r>
            <a:endParaRPr sz="1700">
              <a:latin typeface="Arial"/>
              <a:cs typeface="Arial"/>
            </a:endParaRPr>
          </a:p>
          <a:p>
            <a:pPr marL="12700" marR="5080">
              <a:lnSpc>
                <a:spcPct val="126400"/>
              </a:lnSpc>
              <a:spcBef>
                <a:spcPts val="930"/>
              </a:spcBef>
            </a:pP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How</a:t>
            </a:r>
            <a:r>
              <a:rPr sz="145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do</a:t>
            </a:r>
            <a:r>
              <a:rPr sz="145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various</a:t>
            </a:r>
            <a:r>
              <a:rPr sz="145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C3838"/>
                </a:solidFill>
                <a:latin typeface="Arial"/>
                <a:cs typeface="Arial"/>
              </a:rPr>
              <a:t>socio-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economic</a:t>
            </a:r>
            <a:r>
              <a:rPr sz="145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C3838"/>
                </a:solidFill>
                <a:latin typeface="Arial"/>
                <a:cs typeface="Arial"/>
              </a:rPr>
              <a:t>factors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influence</a:t>
            </a:r>
            <a:r>
              <a:rPr sz="1450" spc="-8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academic</a:t>
            </a:r>
            <a:r>
              <a:rPr sz="1450" spc="-8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C3838"/>
                </a:solidFill>
                <a:latin typeface="Arial"/>
                <a:cs typeface="Arial"/>
              </a:rPr>
              <a:t>outcomes?</a:t>
            </a:r>
            <a:endParaRPr sz="145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6152197" y="5786678"/>
            <a:ext cx="7812405" cy="570865"/>
          </a:xfrm>
          <a:custGeom>
            <a:avLst/>
            <a:gdLst/>
            <a:ahLst/>
            <a:cxnLst/>
            <a:rect l="l" t="t" r="r" b="b"/>
            <a:pathLst>
              <a:path w="7812405" h="570864">
                <a:moveTo>
                  <a:pt x="7812405" y="290944"/>
                </a:moveTo>
                <a:lnTo>
                  <a:pt x="7810144" y="279882"/>
                </a:lnTo>
                <a:lnTo>
                  <a:pt x="7803997" y="270814"/>
                </a:lnTo>
                <a:lnTo>
                  <a:pt x="7794930" y="264668"/>
                </a:lnTo>
                <a:lnTo>
                  <a:pt x="7783868" y="262407"/>
                </a:lnTo>
                <a:lnTo>
                  <a:pt x="4189653" y="262407"/>
                </a:lnTo>
                <a:lnTo>
                  <a:pt x="4187774" y="239306"/>
                </a:lnTo>
                <a:lnTo>
                  <a:pt x="4176890" y="195554"/>
                </a:lnTo>
                <a:lnTo>
                  <a:pt x="4159478" y="154673"/>
                </a:lnTo>
                <a:lnTo>
                  <a:pt x="4136174" y="117284"/>
                </a:lnTo>
                <a:lnTo>
                  <a:pt x="4107561" y="83972"/>
                </a:lnTo>
                <a:lnTo>
                  <a:pt x="4074261" y="55359"/>
                </a:lnTo>
                <a:lnTo>
                  <a:pt x="4036860" y="32054"/>
                </a:lnTo>
                <a:lnTo>
                  <a:pt x="3995978" y="14655"/>
                </a:lnTo>
                <a:lnTo>
                  <a:pt x="3952227" y="3771"/>
                </a:lnTo>
                <a:lnTo>
                  <a:pt x="3906202" y="0"/>
                </a:lnTo>
                <a:lnTo>
                  <a:pt x="3860177" y="3771"/>
                </a:lnTo>
                <a:lnTo>
                  <a:pt x="3816413" y="14655"/>
                </a:lnTo>
                <a:lnTo>
                  <a:pt x="3775532" y="32054"/>
                </a:lnTo>
                <a:lnTo>
                  <a:pt x="3738143" y="55359"/>
                </a:lnTo>
                <a:lnTo>
                  <a:pt x="3704831" y="83972"/>
                </a:lnTo>
                <a:lnTo>
                  <a:pt x="3676218" y="117284"/>
                </a:lnTo>
                <a:lnTo>
                  <a:pt x="3652913" y="154673"/>
                </a:lnTo>
                <a:lnTo>
                  <a:pt x="3635514" y="195554"/>
                </a:lnTo>
                <a:lnTo>
                  <a:pt x="3624630" y="239306"/>
                </a:lnTo>
                <a:lnTo>
                  <a:pt x="3622738" y="262407"/>
                </a:lnTo>
                <a:lnTo>
                  <a:pt x="28536" y="262407"/>
                </a:lnTo>
                <a:lnTo>
                  <a:pt x="17462" y="264668"/>
                </a:lnTo>
                <a:lnTo>
                  <a:pt x="8394" y="270814"/>
                </a:lnTo>
                <a:lnTo>
                  <a:pt x="2247" y="279882"/>
                </a:lnTo>
                <a:lnTo>
                  <a:pt x="0" y="290944"/>
                </a:lnTo>
                <a:lnTo>
                  <a:pt x="0" y="325310"/>
                </a:lnTo>
                <a:lnTo>
                  <a:pt x="2247" y="336384"/>
                </a:lnTo>
                <a:lnTo>
                  <a:pt x="8394" y="345452"/>
                </a:lnTo>
                <a:lnTo>
                  <a:pt x="17462" y="351599"/>
                </a:lnTo>
                <a:lnTo>
                  <a:pt x="28536" y="353847"/>
                </a:lnTo>
                <a:lnTo>
                  <a:pt x="3630218" y="353847"/>
                </a:lnTo>
                <a:lnTo>
                  <a:pt x="3635514" y="375119"/>
                </a:lnTo>
                <a:lnTo>
                  <a:pt x="3652913" y="416001"/>
                </a:lnTo>
                <a:lnTo>
                  <a:pt x="3676218" y="453390"/>
                </a:lnTo>
                <a:lnTo>
                  <a:pt x="3704831" y="486702"/>
                </a:lnTo>
                <a:lnTo>
                  <a:pt x="3738143" y="515315"/>
                </a:lnTo>
                <a:lnTo>
                  <a:pt x="3775532" y="538619"/>
                </a:lnTo>
                <a:lnTo>
                  <a:pt x="3816413" y="556018"/>
                </a:lnTo>
                <a:lnTo>
                  <a:pt x="3860177" y="566902"/>
                </a:lnTo>
                <a:lnTo>
                  <a:pt x="3906202" y="570661"/>
                </a:lnTo>
                <a:lnTo>
                  <a:pt x="3952227" y="566902"/>
                </a:lnTo>
                <a:lnTo>
                  <a:pt x="3995978" y="556018"/>
                </a:lnTo>
                <a:lnTo>
                  <a:pt x="4036860" y="538619"/>
                </a:lnTo>
                <a:lnTo>
                  <a:pt x="4074261" y="515315"/>
                </a:lnTo>
                <a:lnTo>
                  <a:pt x="4107561" y="486702"/>
                </a:lnTo>
                <a:lnTo>
                  <a:pt x="4136174" y="453390"/>
                </a:lnTo>
                <a:lnTo>
                  <a:pt x="4159478" y="416001"/>
                </a:lnTo>
                <a:lnTo>
                  <a:pt x="4176890" y="375119"/>
                </a:lnTo>
                <a:lnTo>
                  <a:pt x="4182173" y="353847"/>
                </a:lnTo>
                <a:lnTo>
                  <a:pt x="7783868" y="353847"/>
                </a:lnTo>
                <a:lnTo>
                  <a:pt x="7794930" y="351599"/>
                </a:lnTo>
                <a:lnTo>
                  <a:pt x="7803997" y="345452"/>
                </a:lnTo>
                <a:lnTo>
                  <a:pt x="7810144" y="336384"/>
                </a:lnTo>
                <a:lnTo>
                  <a:pt x="7812405" y="325310"/>
                </a:lnTo>
                <a:lnTo>
                  <a:pt x="7812405" y="290944"/>
                </a:lnTo>
                <a:close/>
              </a:path>
            </a:pathLst>
          </a:custGeom>
          <a:solidFill>
            <a:srgbClr val="2C2D3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352501" y="5981763"/>
            <a:ext cx="6666230" cy="12388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40715" algn="ctr">
              <a:lnSpc>
                <a:spcPct val="100000"/>
              </a:lnSpc>
              <a:spcBef>
                <a:spcPts val="100"/>
              </a:spcBef>
            </a:pPr>
            <a:r>
              <a:rPr sz="1750" b="1" spc="-50" dirty="0">
                <a:solidFill>
                  <a:srgbClr val="FFFFFF"/>
                </a:solidFill>
                <a:latin typeface="Arial"/>
                <a:cs typeface="Arial"/>
              </a:rPr>
              <a:t>3</a:t>
            </a: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65"/>
              </a:spcBef>
            </a:pPr>
            <a:endParaRPr sz="17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700" b="1" spc="-20" dirty="0">
                <a:solidFill>
                  <a:srgbClr val="3C3838"/>
                </a:solidFill>
                <a:latin typeface="Arial"/>
                <a:cs typeface="Arial"/>
              </a:rPr>
              <a:t>Gender-</a:t>
            </a:r>
            <a:r>
              <a:rPr sz="1700" b="1" dirty="0">
                <a:solidFill>
                  <a:srgbClr val="3C3838"/>
                </a:solidFill>
                <a:latin typeface="Arial"/>
                <a:cs typeface="Arial"/>
              </a:rPr>
              <a:t>Based</a:t>
            </a:r>
            <a:r>
              <a:rPr sz="1700" b="1" spc="-10" dirty="0">
                <a:solidFill>
                  <a:srgbClr val="3C3838"/>
                </a:solidFill>
                <a:latin typeface="Arial"/>
                <a:cs typeface="Arial"/>
              </a:rPr>
              <a:t> Disparities</a:t>
            </a:r>
            <a:endParaRPr sz="17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390"/>
              </a:spcBef>
            </a:pP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Are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there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notable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C3838"/>
                </a:solidFill>
                <a:latin typeface="Arial"/>
                <a:cs typeface="Arial"/>
              </a:rPr>
              <a:t>performance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differences</a:t>
            </a:r>
            <a:r>
              <a:rPr sz="1450" spc="-4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between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genders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in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dirty="0">
                <a:solidFill>
                  <a:srgbClr val="3C3838"/>
                </a:solidFill>
                <a:latin typeface="Arial"/>
                <a:cs typeface="Arial"/>
              </a:rPr>
              <a:t>academic</a:t>
            </a:r>
            <a:r>
              <a:rPr sz="145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450" spc="-10" dirty="0">
                <a:solidFill>
                  <a:srgbClr val="3C3838"/>
                </a:solidFill>
                <a:latin typeface="Arial"/>
                <a:cs typeface="Arial"/>
              </a:rPr>
              <a:t>results?</a:t>
            </a:r>
            <a:endParaRPr sz="1450">
              <a:latin typeface="Arial"/>
              <a:cs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2483" y="401637"/>
            <a:ext cx="27774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dirty="0"/>
              <a:t>Dataset</a:t>
            </a:r>
            <a:r>
              <a:rPr sz="2600" spc="-95" dirty="0"/>
              <a:t> </a:t>
            </a:r>
            <a:r>
              <a:rPr sz="2600" spc="-10" dirty="0"/>
              <a:t>Overview</a:t>
            </a:r>
            <a:endParaRPr sz="260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13164" y="1102874"/>
            <a:ext cx="3954030" cy="395403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985081" y="5325719"/>
            <a:ext cx="4083685" cy="20544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dirty="0">
                <a:latin typeface="Arial"/>
                <a:cs typeface="Arial"/>
              </a:rPr>
              <a:t>Dataset</a:t>
            </a:r>
            <a:r>
              <a:rPr b="1" spc="-50" dirty="0">
                <a:latin typeface="Arial"/>
                <a:cs typeface="Arial"/>
              </a:rPr>
              <a:t> </a:t>
            </a:r>
            <a:r>
              <a:rPr b="1" spc="-10" dirty="0">
                <a:latin typeface="Arial"/>
                <a:cs typeface="Arial"/>
              </a:rPr>
              <a:t>Content</a:t>
            </a:r>
            <a:endParaRPr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85"/>
              </a:spcBef>
            </a:pPr>
            <a:endParaRPr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buChar char="•"/>
              <a:tabLst>
                <a:tab pos="354965" algn="l"/>
              </a:tabLst>
            </a:pP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Scores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in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Mathematics,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Reading,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and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pc="-10" dirty="0">
                <a:solidFill>
                  <a:srgbClr val="3C3838"/>
                </a:solidFill>
                <a:latin typeface="Arial"/>
                <a:cs typeface="Arial"/>
              </a:rPr>
              <a:t>Writing</a:t>
            </a:r>
            <a:endParaRPr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434"/>
              </a:spcBef>
              <a:buChar char="•"/>
              <a:tabLst>
                <a:tab pos="354965" algn="l"/>
              </a:tabLst>
            </a:pP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Comprehensive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student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demographic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pc="-10" dirty="0">
                <a:solidFill>
                  <a:srgbClr val="3C3838"/>
                </a:solidFill>
                <a:latin typeface="Arial"/>
                <a:cs typeface="Arial"/>
              </a:rPr>
              <a:t>variables</a:t>
            </a:r>
            <a:endParaRPr>
              <a:latin typeface="Arial"/>
              <a:cs typeface="Arial"/>
            </a:endParaRPr>
          </a:p>
          <a:p>
            <a:pPr marL="354965" indent="-342265">
              <a:lnSpc>
                <a:spcPct val="100000"/>
              </a:lnSpc>
              <a:spcBef>
                <a:spcPts val="55"/>
              </a:spcBef>
              <a:buChar char="•"/>
              <a:tabLst>
                <a:tab pos="354965" algn="l"/>
              </a:tabLst>
            </a:pP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Key</a:t>
            </a:r>
            <a:r>
              <a:rPr spc="-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socio-economic</a:t>
            </a:r>
            <a:r>
              <a:rPr spc="-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pc="-10" dirty="0">
                <a:solidFill>
                  <a:srgbClr val="3C3838"/>
                </a:solidFill>
                <a:latin typeface="Arial"/>
                <a:cs typeface="Arial"/>
              </a:rPr>
              <a:t>indicators</a:t>
            </a:r>
            <a:endParaRPr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934200" y="1128274"/>
            <a:ext cx="6257925" cy="136704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dirty="0">
                <a:latin typeface="Arial"/>
                <a:cs typeface="Arial"/>
              </a:rPr>
              <a:t>Analytical</a:t>
            </a:r>
            <a:r>
              <a:rPr b="1" spc="-85" dirty="0">
                <a:latin typeface="Arial"/>
                <a:cs typeface="Arial"/>
              </a:rPr>
              <a:t> </a:t>
            </a:r>
            <a:r>
              <a:rPr b="1" spc="-20" dirty="0">
                <a:latin typeface="Arial"/>
                <a:cs typeface="Arial"/>
              </a:rPr>
              <a:t>Focus</a:t>
            </a:r>
            <a:endParaRPr dirty="0">
              <a:latin typeface="Arial"/>
              <a:cs typeface="Arial"/>
            </a:endParaRPr>
          </a:p>
          <a:p>
            <a:pPr marL="12700" marR="5080">
              <a:lnSpc>
                <a:spcPts val="1700"/>
              </a:lnSpc>
              <a:spcBef>
                <a:spcPts val="1590"/>
              </a:spcBef>
            </a:pP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Our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analysis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centers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on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evaluating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global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performance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by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pc="-10" dirty="0">
                <a:solidFill>
                  <a:srgbClr val="3C3838"/>
                </a:solidFill>
                <a:latin typeface="Arial"/>
                <a:cs typeface="Arial"/>
              </a:rPr>
              <a:t>introducing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an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b="1" dirty="0">
                <a:solidFill>
                  <a:srgbClr val="3C3838"/>
                </a:solidFill>
                <a:latin typeface="Arial"/>
                <a:cs typeface="Arial"/>
              </a:rPr>
              <a:t>"Average</a:t>
            </a:r>
            <a:r>
              <a:rPr b="1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b="1" dirty="0">
                <a:solidFill>
                  <a:srgbClr val="3C3838"/>
                </a:solidFill>
                <a:latin typeface="Arial"/>
                <a:cs typeface="Arial"/>
              </a:rPr>
              <a:t>Score"</a:t>
            </a:r>
            <a:r>
              <a:rPr b="1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metric,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derived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from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the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mean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of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the</a:t>
            </a:r>
            <a:r>
              <a:rPr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three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core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subject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scores.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This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holistic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approach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provides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a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clearer</a:t>
            </a:r>
            <a:r>
              <a:rPr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picture</a:t>
            </a:r>
            <a:r>
              <a:rPr spc="-25" dirty="0">
                <a:solidFill>
                  <a:srgbClr val="3C3838"/>
                </a:solidFill>
                <a:latin typeface="Arial"/>
                <a:cs typeface="Arial"/>
              </a:rPr>
              <a:t> of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overall</a:t>
            </a:r>
            <a:r>
              <a:rPr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dirty="0">
                <a:solidFill>
                  <a:srgbClr val="3C3838"/>
                </a:solidFill>
                <a:latin typeface="Arial"/>
                <a:cs typeface="Arial"/>
              </a:rPr>
              <a:t>academic</a:t>
            </a:r>
            <a:r>
              <a:rPr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pc="-10" dirty="0">
                <a:solidFill>
                  <a:srgbClr val="3C3838"/>
                </a:solidFill>
                <a:latin typeface="Arial"/>
                <a:cs typeface="Arial"/>
              </a:rPr>
              <a:t>standing.</a:t>
            </a:r>
            <a:endParaRPr dirty="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96200" y="3147296"/>
            <a:ext cx="4454817" cy="395403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2483" y="390486"/>
            <a:ext cx="7701003" cy="736820"/>
          </a:xfrm>
          <a:prstGeom prst="rect">
            <a:avLst/>
          </a:prstGeom>
        </p:spPr>
        <p:txBody>
          <a:bodyPr vert="horz" wrap="square" lIns="0" tIns="215915" rIns="0" bIns="0" rtlCol="0">
            <a:spAutoFit/>
          </a:bodyPr>
          <a:lstStyle/>
          <a:p>
            <a:pPr marL="178435" marR="5080">
              <a:lnSpc>
                <a:spcPct val="105100"/>
              </a:lnSpc>
              <a:spcBef>
                <a:spcPts val="95"/>
              </a:spcBef>
            </a:pPr>
            <a:r>
              <a:rPr sz="3450" dirty="0"/>
              <a:t>Data</a:t>
            </a:r>
            <a:r>
              <a:rPr sz="3450" spc="-30" dirty="0"/>
              <a:t> </a:t>
            </a:r>
            <a:r>
              <a:rPr sz="3450" dirty="0"/>
              <a:t>Preparation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68337" y="2216137"/>
            <a:ext cx="2615565" cy="284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b="1" dirty="0">
                <a:latin typeface="Arial"/>
                <a:cs typeface="Arial"/>
              </a:rPr>
              <a:t>Data</a:t>
            </a:r>
            <a:r>
              <a:rPr sz="1700" b="1" spc="-55" dirty="0">
                <a:latin typeface="Arial"/>
                <a:cs typeface="Arial"/>
              </a:rPr>
              <a:t> </a:t>
            </a:r>
            <a:r>
              <a:rPr sz="1700" b="1" dirty="0">
                <a:latin typeface="Arial"/>
                <a:cs typeface="Arial"/>
              </a:rPr>
              <a:t>Quality</a:t>
            </a:r>
            <a:r>
              <a:rPr sz="1700" b="1" spc="-55" dirty="0">
                <a:latin typeface="Arial"/>
                <a:cs typeface="Arial"/>
              </a:rPr>
              <a:t> </a:t>
            </a:r>
            <a:r>
              <a:rPr sz="1700" b="1" spc="-10" dirty="0">
                <a:latin typeface="Arial"/>
                <a:cs typeface="Arial"/>
              </a:rPr>
              <a:t>Assessment</a:t>
            </a:r>
            <a:endParaRPr sz="17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8337" y="2662452"/>
            <a:ext cx="3533140" cy="124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25000"/>
              </a:lnSpc>
              <a:spcBef>
                <a:spcPts val="100"/>
              </a:spcBef>
              <a:buChar char="•"/>
              <a:tabLst>
                <a:tab pos="355600" algn="l"/>
              </a:tabLst>
            </a:pP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No</a:t>
            </a:r>
            <a:r>
              <a:rPr sz="1500" spc="-6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missing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values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detected,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ensuring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data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completeness.</a:t>
            </a:r>
            <a:endParaRPr sz="1500" dirty="0">
              <a:latin typeface="Arial"/>
              <a:cs typeface="Arial"/>
            </a:endParaRPr>
          </a:p>
          <a:p>
            <a:pPr marL="355600" marR="377190" indent="-342900">
              <a:lnSpc>
                <a:spcPct val="125000"/>
              </a:lnSpc>
              <a:spcBef>
                <a:spcPts val="630"/>
              </a:spcBef>
              <a:buChar char="•"/>
              <a:tabLst>
                <a:tab pos="355600" algn="l"/>
              </a:tabLst>
            </a:pP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No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inconsistent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entries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identified,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affirming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data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reliability.</a:t>
            </a:r>
            <a:endParaRPr sz="1500" dirty="0">
              <a:latin typeface="Arial"/>
              <a:cs typeface="Arial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9095" rIns="0" bIns="0" rtlCol="0">
            <a:spAutoFit/>
          </a:bodyPr>
          <a:lstStyle/>
          <a:p>
            <a:pPr marL="64135">
              <a:lnSpc>
                <a:spcPct val="100000"/>
              </a:lnSpc>
              <a:spcBef>
                <a:spcPts val="100"/>
              </a:spcBef>
            </a:pPr>
            <a:r>
              <a:rPr sz="2850" dirty="0"/>
              <a:t>Distribution</a:t>
            </a:r>
            <a:r>
              <a:rPr sz="2850" spc="-80" dirty="0"/>
              <a:t> </a:t>
            </a:r>
            <a:r>
              <a:rPr sz="2850" dirty="0"/>
              <a:t>of</a:t>
            </a:r>
            <a:r>
              <a:rPr sz="2850" spc="-80" dirty="0"/>
              <a:t> </a:t>
            </a:r>
            <a:r>
              <a:rPr sz="2850" dirty="0"/>
              <a:t>Academic</a:t>
            </a:r>
            <a:r>
              <a:rPr sz="2850" spc="-80" dirty="0"/>
              <a:t> </a:t>
            </a:r>
            <a:r>
              <a:rPr sz="2850" spc="-10" dirty="0"/>
              <a:t>Scores</a:t>
            </a:r>
            <a:endParaRPr sz="2850"/>
          </a:p>
        </p:txBody>
      </p:sp>
      <p:sp>
        <p:nvSpPr>
          <p:cNvPr id="3" name="object 3"/>
          <p:cNvSpPr txBox="1"/>
          <p:nvPr/>
        </p:nvSpPr>
        <p:spPr>
          <a:xfrm>
            <a:off x="352376" y="7185748"/>
            <a:ext cx="13263880" cy="51054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900"/>
              </a:lnSpc>
              <a:spcBef>
                <a:spcPts val="180"/>
              </a:spcBef>
            </a:pP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The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distribution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of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academic</a:t>
            </a:r>
            <a:r>
              <a:rPr sz="16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scores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reveals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a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balanced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spread,</a:t>
            </a:r>
            <a:r>
              <a:rPr sz="16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with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a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distinct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concentration</a:t>
            </a:r>
            <a:r>
              <a:rPr sz="16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of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students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achieving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average</a:t>
            </a:r>
            <a:r>
              <a:rPr sz="160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values.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This</a:t>
            </a:r>
            <a:r>
              <a:rPr sz="16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spc="-10" dirty="0">
                <a:solidFill>
                  <a:srgbClr val="3C3838"/>
                </a:solidFill>
                <a:latin typeface="Arial"/>
                <a:cs typeface="Arial"/>
              </a:rPr>
              <a:t>pattern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indicates</a:t>
            </a:r>
            <a:r>
              <a:rPr sz="16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overall</a:t>
            </a:r>
            <a:r>
              <a:rPr sz="16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stability</a:t>
            </a:r>
            <a:r>
              <a:rPr sz="16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in</a:t>
            </a:r>
            <a:r>
              <a:rPr sz="16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academic</a:t>
            </a:r>
            <a:r>
              <a:rPr sz="16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performance</a:t>
            </a:r>
            <a:r>
              <a:rPr sz="16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across</a:t>
            </a:r>
            <a:r>
              <a:rPr sz="16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the</a:t>
            </a:r>
            <a:r>
              <a:rPr sz="16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dataset,</a:t>
            </a:r>
            <a:r>
              <a:rPr sz="16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suggesting</a:t>
            </a:r>
            <a:r>
              <a:rPr sz="16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a</a:t>
            </a:r>
            <a:r>
              <a:rPr sz="16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healthy</a:t>
            </a:r>
            <a:r>
              <a:rPr sz="16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learning</a:t>
            </a:r>
            <a:r>
              <a:rPr sz="16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environment</a:t>
            </a:r>
            <a:r>
              <a:rPr sz="16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without</a:t>
            </a:r>
            <a:r>
              <a:rPr sz="16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extreme</a:t>
            </a:r>
            <a:r>
              <a:rPr sz="16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dirty="0">
                <a:solidFill>
                  <a:srgbClr val="3C3838"/>
                </a:solidFill>
                <a:latin typeface="Arial"/>
                <a:cs typeface="Arial"/>
              </a:rPr>
              <a:t>score</a:t>
            </a:r>
            <a:r>
              <a:rPr sz="16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600" spc="-10" dirty="0">
                <a:solidFill>
                  <a:srgbClr val="3C3838"/>
                </a:solidFill>
                <a:latin typeface="Arial"/>
                <a:cs typeface="Arial"/>
              </a:rPr>
              <a:t>deviations.</a:t>
            </a:r>
            <a:endParaRPr sz="16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7325" y="1331125"/>
            <a:ext cx="6827088" cy="511219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296" rIns="0" bIns="0" rtlCol="0">
            <a:spAutoFit/>
          </a:bodyPr>
          <a:lstStyle/>
          <a:p>
            <a:pPr marL="182245">
              <a:lnSpc>
                <a:spcPct val="100000"/>
              </a:lnSpc>
              <a:spcBef>
                <a:spcPts val="100"/>
              </a:spcBef>
            </a:pPr>
            <a:r>
              <a:rPr sz="3500" dirty="0"/>
              <a:t>Impact</a:t>
            </a:r>
            <a:r>
              <a:rPr sz="3500" spc="-75" dirty="0"/>
              <a:t> </a:t>
            </a:r>
            <a:r>
              <a:rPr sz="3500" dirty="0"/>
              <a:t>of</a:t>
            </a:r>
            <a:r>
              <a:rPr sz="3500" spc="-75" dirty="0"/>
              <a:t> </a:t>
            </a:r>
            <a:r>
              <a:rPr sz="3500" dirty="0"/>
              <a:t>Test</a:t>
            </a:r>
            <a:r>
              <a:rPr sz="3500" spc="-75" dirty="0"/>
              <a:t> </a:t>
            </a:r>
            <a:r>
              <a:rPr sz="3500" dirty="0"/>
              <a:t>Preparation</a:t>
            </a:r>
            <a:r>
              <a:rPr sz="3500" spc="-75" dirty="0"/>
              <a:t> </a:t>
            </a:r>
            <a:r>
              <a:rPr sz="3500" spc="-10" dirty="0"/>
              <a:t>Courses</a:t>
            </a:r>
            <a:endParaRPr sz="3500"/>
          </a:p>
        </p:txBody>
      </p:sp>
      <p:sp>
        <p:nvSpPr>
          <p:cNvPr id="3" name="object 3"/>
          <p:cNvSpPr txBox="1"/>
          <p:nvPr/>
        </p:nvSpPr>
        <p:spPr>
          <a:xfrm>
            <a:off x="672386" y="6159995"/>
            <a:ext cx="7569834" cy="1193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7800"/>
              </a:lnSpc>
              <a:spcBef>
                <a:spcPts val="100"/>
              </a:spcBef>
            </a:pP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Students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who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engaged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in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test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preparation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courses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consistently</a:t>
            </a:r>
            <a:r>
              <a:rPr sz="150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demonstrated</a:t>
            </a:r>
            <a:r>
              <a:rPr sz="1500" spc="-3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significantly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higher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average</a:t>
            </a:r>
            <a:r>
              <a:rPr sz="150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scores.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This</a:t>
            </a:r>
            <a:r>
              <a:rPr sz="150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highlights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the</a:t>
            </a:r>
            <a:r>
              <a:rPr sz="150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substantial</a:t>
            </a:r>
            <a:r>
              <a:rPr sz="150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positive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influence</a:t>
            </a:r>
            <a:r>
              <a:rPr sz="1500" spc="-5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of</a:t>
            </a:r>
            <a:r>
              <a:rPr sz="1500" spc="-5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structured preparation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on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academic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outcomes,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suggesting</a:t>
            </a:r>
            <a:r>
              <a:rPr sz="150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these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programs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equip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students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20" dirty="0">
                <a:solidFill>
                  <a:srgbClr val="3C3838"/>
                </a:solidFill>
                <a:latin typeface="Arial"/>
                <a:cs typeface="Arial"/>
              </a:rPr>
              <a:t>with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effective</a:t>
            </a:r>
            <a:r>
              <a:rPr sz="1500" spc="-4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strategies</a:t>
            </a:r>
            <a:r>
              <a:rPr sz="150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dirty="0">
                <a:solidFill>
                  <a:srgbClr val="3C3838"/>
                </a:solidFill>
                <a:latin typeface="Arial"/>
                <a:cs typeface="Arial"/>
              </a:rPr>
              <a:t>and</a:t>
            </a:r>
            <a:r>
              <a:rPr sz="1500" spc="-4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3C3838"/>
                </a:solidFill>
                <a:latin typeface="Arial"/>
                <a:cs typeface="Arial"/>
              </a:rPr>
              <a:t>knowledge.</a:t>
            </a:r>
            <a:endParaRPr sz="15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935287" y="898771"/>
            <a:ext cx="5017528" cy="5017528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95805" y="1565643"/>
            <a:ext cx="4585830" cy="435065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00400" y="50026"/>
            <a:ext cx="9882505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977004" algn="l"/>
                <a:tab pos="5878195" algn="l"/>
                <a:tab pos="6882765" algn="l"/>
              </a:tabLst>
            </a:pPr>
            <a:r>
              <a:rPr sz="2800" spc="-10" dirty="0"/>
              <a:t>Socio-Economic</a:t>
            </a:r>
            <a:r>
              <a:rPr lang="fr-FR" sz="2800" spc="-10" dirty="0"/>
              <a:t> </a:t>
            </a:r>
            <a:r>
              <a:rPr sz="2800" spc="-10" dirty="0"/>
              <a:t>Factors</a:t>
            </a:r>
            <a:r>
              <a:rPr lang="fr-FR" sz="2800" spc="-10" dirty="0"/>
              <a:t> </a:t>
            </a:r>
            <a:r>
              <a:rPr sz="2800" spc="-25" dirty="0"/>
              <a:t>and</a:t>
            </a:r>
            <a:r>
              <a:rPr lang="fr-FR" sz="2800" spc="-25" dirty="0"/>
              <a:t> </a:t>
            </a:r>
            <a:r>
              <a:rPr sz="2800" spc="-10" dirty="0"/>
              <a:t>Performance</a:t>
            </a:r>
            <a:endParaRPr sz="2800" dirty="0"/>
          </a:p>
        </p:txBody>
      </p:sp>
      <p:grpSp>
        <p:nvGrpSpPr>
          <p:cNvPr id="4" name="object 4"/>
          <p:cNvGrpSpPr/>
          <p:nvPr/>
        </p:nvGrpSpPr>
        <p:grpSpPr>
          <a:xfrm>
            <a:off x="457200" y="4505396"/>
            <a:ext cx="6485255" cy="2569845"/>
            <a:chOff x="737830" y="4200283"/>
            <a:chExt cx="6485255" cy="2569845"/>
          </a:xfrm>
        </p:grpSpPr>
        <p:sp>
          <p:nvSpPr>
            <p:cNvPr id="5" name="object 5"/>
            <p:cNvSpPr/>
            <p:nvPr/>
          </p:nvSpPr>
          <p:spPr>
            <a:xfrm>
              <a:off x="753070" y="4215523"/>
              <a:ext cx="6454775" cy="2539365"/>
            </a:xfrm>
            <a:custGeom>
              <a:avLst/>
              <a:gdLst/>
              <a:ahLst/>
              <a:cxnLst/>
              <a:rect l="l" t="t" r="r" b="b"/>
              <a:pathLst>
                <a:path w="6454775" h="2539365">
                  <a:moveTo>
                    <a:pt x="0" y="32270"/>
                  </a:moveTo>
                  <a:lnTo>
                    <a:pt x="2553" y="19759"/>
                  </a:lnTo>
                  <a:lnTo>
                    <a:pt x="9497" y="9496"/>
                  </a:lnTo>
                  <a:lnTo>
                    <a:pt x="19762" y="2552"/>
                  </a:lnTo>
                  <a:lnTo>
                    <a:pt x="32275" y="0"/>
                  </a:lnTo>
                  <a:lnTo>
                    <a:pt x="6422224" y="0"/>
                  </a:lnTo>
                  <a:lnTo>
                    <a:pt x="6434735" y="2552"/>
                  </a:lnTo>
                  <a:lnTo>
                    <a:pt x="6444999" y="9496"/>
                  </a:lnTo>
                  <a:lnTo>
                    <a:pt x="6451942" y="19759"/>
                  </a:lnTo>
                  <a:lnTo>
                    <a:pt x="6454495" y="32270"/>
                  </a:lnTo>
                  <a:lnTo>
                    <a:pt x="6454495" y="2507094"/>
                  </a:lnTo>
                  <a:lnTo>
                    <a:pt x="6451942" y="2519605"/>
                  </a:lnTo>
                  <a:lnTo>
                    <a:pt x="6444999" y="2529868"/>
                  </a:lnTo>
                  <a:lnTo>
                    <a:pt x="6434735" y="2536812"/>
                  </a:lnTo>
                  <a:lnTo>
                    <a:pt x="6422224" y="2539365"/>
                  </a:lnTo>
                  <a:lnTo>
                    <a:pt x="32275" y="2539365"/>
                  </a:lnTo>
                  <a:lnTo>
                    <a:pt x="19762" y="2536812"/>
                  </a:lnTo>
                  <a:lnTo>
                    <a:pt x="9497" y="2529868"/>
                  </a:lnTo>
                  <a:lnTo>
                    <a:pt x="2553" y="2519605"/>
                  </a:lnTo>
                  <a:lnTo>
                    <a:pt x="0" y="2507094"/>
                  </a:lnTo>
                  <a:lnTo>
                    <a:pt x="0" y="32270"/>
                  </a:lnTo>
                  <a:close/>
                </a:path>
              </a:pathLst>
            </a:custGeom>
            <a:ln w="30479">
              <a:solidFill>
                <a:srgbClr val="D7D3D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83549" y="4246003"/>
              <a:ext cx="6393815" cy="645795"/>
            </a:xfrm>
            <a:custGeom>
              <a:avLst/>
              <a:gdLst/>
              <a:ahLst/>
              <a:cxnLst/>
              <a:rect l="l" t="t" r="r" b="b"/>
              <a:pathLst>
                <a:path w="6393815" h="645795">
                  <a:moveTo>
                    <a:pt x="6393535" y="0"/>
                  </a:moveTo>
                  <a:lnTo>
                    <a:pt x="0" y="0"/>
                  </a:lnTo>
                  <a:lnTo>
                    <a:pt x="0" y="645439"/>
                  </a:lnTo>
                  <a:lnTo>
                    <a:pt x="6393535" y="645439"/>
                  </a:lnTo>
                  <a:lnTo>
                    <a:pt x="6393535" y="0"/>
                  </a:lnTo>
                  <a:close/>
                </a:path>
              </a:pathLst>
            </a:custGeom>
            <a:solidFill>
              <a:srgbClr val="F1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927563" y="5294119"/>
            <a:ext cx="5697855" cy="1023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b="1" dirty="0">
                <a:solidFill>
                  <a:srgbClr val="3C3838"/>
                </a:solidFill>
                <a:latin typeface="Arial"/>
                <a:cs typeface="Arial"/>
              </a:rPr>
              <a:t>Parental</a:t>
            </a:r>
            <a:r>
              <a:rPr sz="1900" b="1" spc="-9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900" b="1" spc="-10" dirty="0">
                <a:solidFill>
                  <a:srgbClr val="3C3838"/>
                </a:solidFill>
                <a:latin typeface="Arial"/>
                <a:cs typeface="Arial"/>
              </a:rPr>
              <a:t>Education</a:t>
            </a:r>
            <a:endParaRPr sz="1900" dirty="0">
              <a:latin typeface="Arial"/>
              <a:cs typeface="Arial"/>
            </a:endParaRPr>
          </a:p>
          <a:p>
            <a:pPr marL="12700" marR="5080">
              <a:lnSpc>
                <a:spcPct val="126299"/>
              </a:lnSpc>
              <a:spcBef>
                <a:spcPts val="1025"/>
              </a:spcBef>
            </a:pPr>
            <a:r>
              <a:rPr lang="en-US" sz="1600" dirty="0"/>
              <a:t>Higher parental education is associated with a greater share of student performance.</a:t>
            </a:r>
            <a:endParaRPr sz="1700" dirty="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7412074" y="4425433"/>
            <a:ext cx="6485255" cy="2569845"/>
            <a:chOff x="7407478" y="4200283"/>
            <a:chExt cx="6485255" cy="2569845"/>
          </a:xfrm>
        </p:grpSpPr>
        <p:sp>
          <p:nvSpPr>
            <p:cNvPr id="9" name="object 9"/>
            <p:cNvSpPr/>
            <p:nvPr/>
          </p:nvSpPr>
          <p:spPr>
            <a:xfrm>
              <a:off x="7422717" y="4215523"/>
              <a:ext cx="6454775" cy="2539365"/>
            </a:xfrm>
            <a:custGeom>
              <a:avLst/>
              <a:gdLst/>
              <a:ahLst/>
              <a:cxnLst/>
              <a:rect l="l" t="t" r="r" b="b"/>
              <a:pathLst>
                <a:path w="6454775" h="2539365">
                  <a:moveTo>
                    <a:pt x="0" y="32270"/>
                  </a:moveTo>
                  <a:lnTo>
                    <a:pt x="2553" y="19759"/>
                  </a:lnTo>
                  <a:lnTo>
                    <a:pt x="9497" y="9496"/>
                  </a:lnTo>
                  <a:lnTo>
                    <a:pt x="19762" y="2552"/>
                  </a:lnTo>
                  <a:lnTo>
                    <a:pt x="32275" y="0"/>
                  </a:lnTo>
                  <a:lnTo>
                    <a:pt x="6422339" y="0"/>
                  </a:lnTo>
                  <a:lnTo>
                    <a:pt x="6434850" y="2552"/>
                  </a:lnTo>
                  <a:lnTo>
                    <a:pt x="6445113" y="9496"/>
                  </a:lnTo>
                  <a:lnTo>
                    <a:pt x="6452057" y="19759"/>
                  </a:lnTo>
                  <a:lnTo>
                    <a:pt x="6454609" y="32270"/>
                  </a:lnTo>
                  <a:lnTo>
                    <a:pt x="6454609" y="2507094"/>
                  </a:lnTo>
                  <a:lnTo>
                    <a:pt x="6452057" y="2519605"/>
                  </a:lnTo>
                  <a:lnTo>
                    <a:pt x="6445113" y="2529868"/>
                  </a:lnTo>
                  <a:lnTo>
                    <a:pt x="6434850" y="2536812"/>
                  </a:lnTo>
                  <a:lnTo>
                    <a:pt x="6422339" y="2539365"/>
                  </a:lnTo>
                  <a:lnTo>
                    <a:pt x="32275" y="2539365"/>
                  </a:lnTo>
                  <a:lnTo>
                    <a:pt x="19762" y="2536812"/>
                  </a:lnTo>
                  <a:lnTo>
                    <a:pt x="9497" y="2529868"/>
                  </a:lnTo>
                  <a:lnTo>
                    <a:pt x="2553" y="2519605"/>
                  </a:lnTo>
                  <a:lnTo>
                    <a:pt x="0" y="2507094"/>
                  </a:lnTo>
                  <a:lnTo>
                    <a:pt x="0" y="32270"/>
                  </a:lnTo>
                  <a:close/>
                </a:path>
              </a:pathLst>
            </a:custGeom>
            <a:ln w="30479">
              <a:solidFill>
                <a:srgbClr val="D7D3D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453197" y="4246003"/>
              <a:ext cx="6393815" cy="645795"/>
            </a:xfrm>
            <a:custGeom>
              <a:avLst/>
              <a:gdLst/>
              <a:ahLst/>
              <a:cxnLst/>
              <a:rect l="l" t="t" r="r" b="b"/>
              <a:pathLst>
                <a:path w="6393815" h="645795">
                  <a:moveTo>
                    <a:pt x="6393649" y="0"/>
                  </a:moveTo>
                  <a:lnTo>
                    <a:pt x="0" y="0"/>
                  </a:lnTo>
                  <a:lnTo>
                    <a:pt x="0" y="645439"/>
                  </a:lnTo>
                  <a:lnTo>
                    <a:pt x="6393649" y="645439"/>
                  </a:lnTo>
                  <a:lnTo>
                    <a:pt x="6393649" y="0"/>
                  </a:lnTo>
                  <a:close/>
                </a:path>
              </a:pathLst>
            </a:custGeom>
            <a:solidFill>
              <a:srgbClr val="F1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3699826" y="4617844"/>
            <a:ext cx="687197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682105" algn="l"/>
              </a:tabLst>
            </a:pPr>
            <a:r>
              <a:rPr sz="2500" b="1" spc="-50" dirty="0">
                <a:solidFill>
                  <a:srgbClr val="3C3838"/>
                </a:solidFill>
                <a:latin typeface="Arial"/>
                <a:cs typeface="Arial"/>
              </a:rPr>
              <a:t>1</a:t>
            </a:r>
            <a:r>
              <a:rPr sz="2500" b="1" dirty="0">
                <a:solidFill>
                  <a:srgbClr val="3C3838"/>
                </a:solidFill>
                <a:latin typeface="Arial"/>
                <a:cs typeface="Arial"/>
              </a:rPr>
              <a:t>	</a:t>
            </a:r>
            <a:r>
              <a:rPr sz="2500" b="1" spc="-50" dirty="0">
                <a:solidFill>
                  <a:srgbClr val="3C3838"/>
                </a:solidFill>
                <a:latin typeface="Arial"/>
                <a:cs typeface="Arial"/>
              </a:rPr>
              <a:t>2</a:t>
            </a:r>
            <a:endParaRPr sz="2500" dirty="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56697" y="5428488"/>
            <a:ext cx="5946140" cy="1081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dirty="0">
                <a:solidFill>
                  <a:srgbClr val="3C3838"/>
                </a:solidFill>
                <a:latin typeface="Arial"/>
                <a:cs typeface="Arial"/>
              </a:rPr>
              <a:t>Lunch</a:t>
            </a:r>
            <a:r>
              <a:rPr b="1" spc="-6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b="1" spc="-20" dirty="0">
                <a:solidFill>
                  <a:srgbClr val="3C3838"/>
                </a:solidFill>
                <a:latin typeface="Arial"/>
                <a:cs typeface="Arial"/>
              </a:rPr>
              <a:t>Type</a:t>
            </a:r>
            <a:endParaRPr dirty="0">
              <a:latin typeface="Arial"/>
              <a:cs typeface="Arial"/>
            </a:endParaRPr>
          </a:p>
          <a:p>
            <a:pPr marL="12700" marR="5080">
              <a:lnSpc>
                <a:spcPct val="126299"/>
              </a:lnSpc>
              <a:spcBef>
                <a:spcPts val="1025"/>
              </a:spcBef>
            </a:pPr>
            <a:r>
              <a:rPr lang="en-US" dirty="0"/>
              <a:t>Students with standard lunch perform better than those with free/reduced lunch.</a:t>
            </a:r>
            <a:endParaRPr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2000" y="7223800"/>
            <a:ext cx="12531725" cy="6762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6299"/>
              </a:lnSpc>
              <a:spcBef>
                <a:spcPts val="100"/>
              </a:spcBef>
            </a:pPr>
            <a:r>
              <a:rPr lang="en-US" dirty="0"/>
              <a:t>Overall, socio-economic factors appear to be associated with academic performance, highlighting observable disparities between student groups.</a:t>
            </a:r>
            <a:endParaRPr dirty="0">
              <a:latin typeface="Arial"/>
              <a:cs typeface="Arial"/>
            </a:endParaRPr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2C7650D3-4BE1-4986-A382-834AFCDB7F01}"/>
              </a:ext>
            </a:extLst>
          </p:cNvPr>
          <p:cNvCxnSpPr/>
          <p:nvPr/>
        </p:nvCxnSpPr>
        <p:spPr>
          <a:xfrm>
            <a:off x="7162800" y="609600"/>
            <a:ext cx="0" cy="36777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 16">
            <a:extLst>
              <a:ext uri="{FF2B5EF4-FFF2-40B4-BE49-F238E27FC236}">
                <a16:creationId xmlns:a16="http://schemas.microsoft.com/office/drawing/2014/main" id="{610D6176-D2B0-4903-AA0B-8618FB80A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1" y="704595"/>
            <a:ext cx="4267200" cy="3631374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3286E9CA-D8BD-4454-9337-6CD38ABCA7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825" y="589274"/>
            <a:ext cx="4095749" cy="368617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76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Gender-</a:t>
            </a:r>
            <a:r>
              <a:rPr dirty="0"/>
              <a:t>Based</a:t>
            </a:r>
            <a:r>
              <a:rPr spc="-135" dirty="0"/>
              <a:t> </a:t>
            </a:r>
            <a:r>
              <a:rPr dirty="0"/>
              <a:t>Performance</a:t>
            </a:r>
            <a:r>
              <a:rPr spc="-130" dirty="0"/>
              <a:t> </a:t>
            </a:r>
            <a:r>
              <a:rPr spc="-10" dirty="0"/>
              <a:t>Analysis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91073" y="1098589"/>
            <a:ext cx="5103380" cy="510338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601901" y="6488823"/>
            <a:ext cx="5102225" cy="1485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50" b="1" dirty="0">
                <a:latin typeface="Arial"/>
                <a:cs typeface="Arial"/>
              </a:rPr>
              <a:t>Overall</a:t>
            </a:r>
            <a:r>
              <a:rPr sz="1550" b="1" spc="-20" dirty="0">
                <a:latin typeface="Arial"/>
                <a:cs typeface="Arial"/>
              </a:rPr>
              <a:t> </a:t>
            </a:r>
            <a:r>
              <a:rPr sz="1550" b="1" spc="-10" dirty="0">
                <a:latin typeface="Arial"/>
                <a:cs typeface="Arial"/>
              </a:rPr>
              <a:t>Moderation</a:t>
            </a:r>
            <a:endParaRPr sz="1550">
              <a:latin typeface="Arial"/>
              <a:cs typeface="Arial"/>
            </a:endParaRPr>
          </a:p>
          <a:p>
            <a:pPr marL="12700" marR="5080">
              <a:lnSpc>
                <a:spcPct val="126499"/>
              </a:lnSpc>
              <a:spcBef>
                <a:spcPts val="1440"/>
              </a:spcBef>
            </a:pP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While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specific</a:t>
            </a:r>
            <a:r>
              <a:rPr sz="13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subject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areas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might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show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minor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gender-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based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score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variations,</a:t>
            </a:r>
            <a:r>
              <a:rPr sz="1350" spc="-3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the</a:t>
            </a:r>
            <a:r>
              <a:rPr sz="13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overall</a:t>
            </a:r>
            <a:r>
              <a:rPr sz="13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impact</a:t>
            </a:r>
            <a:r>
              <a:rPr sz="13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on</a:t>
            </a:r>
            <a:r>
              <a:rPr sz="13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global</a:t>
            </a:r>
            <a:r>
              <a:rPr sz="13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academic</a:t>
            </a:r>
            <a:r>
              <a:rPr sz="1350" spc="-2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performance</a:t>
            </a:r>
            <a:r>
              <a:rPr sz="1350" spc="-2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Arial"/>
                <a:cs typeface="Arial"/>
              </a:rPr>
              <a:t>is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found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to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be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moderate.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Gender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is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not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a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predominant</a:t>
            </a:r>
            <a:r>
              <a:rPr sz="1350" spc="-15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factor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in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Arial"/>
                <a:cs typeface="Arial"/>
              </a:rPr>
              <a:t>this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dataset's</a:t>
            </a:r>
            <a:r>
              <a:rPr sz="135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dirty="0">
                <a:solidFill>
                  <a:srgbClr val="3C3838"/>
                </a:solidFill>
                <a:latin typeface="Arial"/>
                <a:cs typeface="Arial"/>
              </a:rPr>
              <a:t>performance</a:t>
            </a:r>
            <a:r>
              <a:rPr sz="1350" spc="-40" dirty="0">
                <a:solidFill>
                  <a:srgbClr val="3C3838"/>
                </a:solidFill>
                <a:latin typeface="Arial"/>
                <a:cs typeface="Arial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Arial"/>
                <a:cs typeface="Arial"/>
              </a:rPr>
              <a:t>metrics.</a:t>
            </a:r>
            <a:endParaRPr sz="1350">
              <a:latin typeface="Arial"/>
              <a:cs typeface="Arial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315200" y="1751444"/>
            <a:ext cx="5245506" cy="501559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</TotalTime>
  <Words>620</Words>
  <Application>Microsoft Office PowerPoint</Application>
  <PresentationFormat>Personnalisé</PresentationFormat>
  <Paragraphs>76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4" baseType="lpstr">
      <vt:lpstr>Arial</vt:lpstr>
      <vt:lpstr>Office Theme</vt:lpstr>
      <vt:lpstr>Présentation PowerPoint</vt:lpstr>
      <vt:lpstr>Student Performance Analysis</vt:lpstr>
      <vt:lpstr>Context &amp; Analytical Questions</vt:lpstr>
      <vt:lpstr>Dataset Overview</vt:lpstr>
      <vt:lpstr>Data Preparation</vt:lpstr>
      <vt:lpstr>Distribution of Academic Scores</vt:lpstr>
      <vt:lpstr>Impact of Test Preparation Courses</vt:lpstr>
      <vt:lpstr>Socio-Economic Factors and Performance</vt:lpstr>
      <vt:lpstr>Gender-Based Performance Analysis</vt:lpstr>
      <vt:lpstr>Key Insights Summary</vt:lpstr>
      <vt:lpstr>Conclusion &amp; Future Perspectives</vt:lpstr>
      <vt:lpstr>Sources: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Jeannine</dc:creator>
  <cp:lastModifiedBy>PC</cp:lastModifiedBy>
  <cp:revision>9</cp:revision>
  <dcterms:created xsi:type="dcterms:W3CDTF">2025-12-18T17:55:16Z</dcterms:created>
  <dcterms:modified xsi:type="dcterms:W3CDTF">2026-01-19T23:02:14Z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2025-12-18T00:00:00Z</vt:filetime>
  </property>
  <property fmtid="{D5CDD505-2E9C-101B-9397-08002B2CF9AE}" pid="3" name="LastSaved">
    <vt:filetime>2025-12-18T00:00:00Z</vt:filetime>
  </property>
  <property fmtid="{D5CDD505-2E9C-101B-9397-08002B2CF9AE}" pid="4" name="Producer">
    <vt:lpwstr>3-Heights(TM) PDF Security Shell 4.8.25.2 (http://www.pdf-tools.com)</vt:lpwstr>
  </property>
</Properties>
</file>